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71" r:id="rId5"/>
    <p:sldId id="272" r:id="rId6"/>
    <p:sldId id="260" r:id="rId7"/>
    <p:sldId id="261" r:id="rId8"/>
    <p:sldId id="262" r:id="rId9"/>
    <p:sldId id="263" r:id="rId10"/>
    <p:sldId id="265" r:id="rId11"/>
    <p:sldId id="266" r:id="rId12"/>
    <p:sldId id="264" r:id="rId13"/>
    <p:sldId id="267" r:id="rId14"/>
    <p:sldId id="269" r:id="rId15"/>
    <p:sldId id="270" r:id="rId16"/>
    <p:sldId id="25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EEBDD-EFBC-4D8F-8E9C-CD74A4BFEAFC}" v="15" dt="2023-05-28T12:33:44.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2622" y="90"/>
      </p:cViewPr>
      <p:guideLst/>
    </p:cSldViewPr>
  </p:slideViewPr>
  <p:notesTextViewPr>
    <p:cViewPr>
      <p:scale>
        <a:sx n="3" d="2"/>
        <a:sy n="3" d="2"/>
      </p:scale>
      <p:origin x="0" y="-108"/>
    </p:cViewPr>
  </p:notesTextViewPr>
  <p:sorterViewPr>
    <p:cViewPr>
      <p:scale>
        <a:sx n="100" d="100"/>
        <a:sy n="100" d="100"/>
      </p:scale>
      <p:origin x="0" y="0"/>
    </p:cViewPr>
  </p:sorterViewPr>
  <p:notesViewPr>
    <p:cSldViewPr snapToGrid="0">
      <p:cViewPr>
        <p:scale>
          <a:sx n="74" d="100"/>
          <a:sy n="74" d="100"/>
        </p:scale>
        <p:origin x="6030" y="2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AC435-BF30-415B-8610-916AE7EEA394}"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7DD0-78AA-4B83-ACC2-46B73801369A}" type="slidenum">
              <a:rPr lang="en-US" smtClean="0"/>
              <a:t>‹#›</a:t>
            </a:fld>
            <a:endParaRPr lang="en-US"/>
          </a:p>
        </p:txBody>
      </p:sp>
    </p:spTree>
    <p:extLst>
      <p:ext uri="{BB962C8B-B14F-4D97-AF65-F5344CB8AC3E}">
        <p14:creationId xmlns:p14="http://schemas.microsoft.com/office/powerpoint/2010/main" val="241942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9397" y="4400550"/>
            <a:ext cx="5937161" cy="3600450"/>
          </a:xfrm>
        </p:spPr>
        <p:txBody>
          <a:bodyPr/>
          <a:lstStyle/>
          <a:p>
            <a:r>
              <a:rPr lang="es-ES" sz="1600" dirty="0"/>
              <a:t>Para usar las memorables palabras de Abraham Lincoln, en este día de hacer Memoria, nos encontramos en un gran campo de batalla de esa guerra. Hemos venido a dedicar una porción de ese campo, como un lugar de descanso final para aquellos que aquí dieron sus vidas, para que esa nación pudiera vivir. Es totalmente apropiado y justo que hagamos esto. Pero, en un sentido más amplio, no podemos dedicar, no podemos consagrar, no podemos santificar, este terreno. Los hombres valientes, vivos y muertos, que lucharon aquí, lo han consagrado muy por encima de nuestro pobre poder para agregar o restar. El mundo notará poco, ni recordará por mucho tiempo lo que decimos aquí, pero nunca podrá olvidar lo que hicieron aquí ...</a:t>
            </a:r>
          </a:p>
          <a:p>
            <a:r>
              <a:rPr lang="en-US" sz="1600" dirty="0"/>
              <a:t>SI ESTO FUE CIERTO DEL CEMENTERIO DE GETTYNSBURG PENNSYLVSNIA.</a:t>
            </a:r>
          </a:p>
        </p:txBody>
      </p:sp>
      <p:sp>
        <p:nvSpPr>
          <p:cNvPr id="4" name="Slide Number Placeholder 3"/>
          <p:cNvSpPr>
            <a:spLocks noGrp="1"/>
          </p:cNvSpPr>
          <p:nvPr>
            <p:ph type="sldNum" sz="quarter" idx="5"/>
          </p:nvPr>
        </p:nvSpPr>
        <p:spPr/>
        <p:txBody>
          <a:bodyPr/>
          <a:lstStyle/>
          <a:p>
            <a:fld id="{89127DD0-78AA-4B83-ACC2-46B73801369A}" type="slidenum">
              <a:rPr lang="en-US" smtClean="0"/>
              <a:t>1</a:t>
            </a:fld>
            <a:endParaRPr lang="en-US"/>
          </a:p>
        </p:txBody>
      </p:sp>
    </p:spTree>
    <p:extLst>
      <p:ext uri="{BB962C8B-B14F-4D97-AF65-F5344CB8AC3E}">
        <p14:creationId xmlns:p14="http://schemas.microsoft.com/office/powerpoint/2010/main" val="202684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10</a:t>
            </a:fld>
            <a:endParaRPr lang="en-US"/>
          </a:p>
        </p:txBody>
      </p:sp>
    </p:spTree>
    <p:extLst>
      <p:ext uri="{BB962C8B-B14F-4D97-AF65-F5344CB8AC3E}">
        <p14:creationId xmlns:p14="http://schemas.microsoft.com/office/powerpoint/2010/main" val="382001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 </a:t>
            </a:r>
            <a:r>
              <a:rPr lang="en-US" sz="1600" dirty="0" err="1"/>
              <a:t>puedo</a:t>
            </a:r>
            <a:r>
              <a:rPr lang="en-US" sz="1600" dirty="0"/>
              <a:t> pasar </a:t>
            </a:r>
            <a:r>
              <a:rPr lang="en-US" sz="1600" dirty="0" err="1"/>
              <a:t>por</a:t>
            </a:r>
            <a:r>
              <a:rPr lang="en-US" sz="1600" dirty="0"/>
              <a:t> alto las palabras de </a:t>
            </a:r>
            <a:r>
              <a:rPr lang="en-US" sz="1600" dirty="0" err="1"/>
              <a:t>Ornan</a:t>
            </a:r>
            <a:r>
              <a:rPr lang="en-US" sz="1600" dirty="0"/>
              <a:t> o </a:t>
            </a:r>
            <a:r>
              <a:rPr lang="en-US" sz="1600" dirty="0" err="1"/>
              <a:t>Arauna</a:t>
            </a:r>
            <a:r>
              <a:rPr lang="en-US" sz="1600" dirty="0"/>
              <a:t>,</a:t>
            </a:r>
          </a:p>
          <a:p>
            <a:endParaRPr lang="en-US" sz="1600" dirty="0"/>
          </a:p>
          <a:p>
            <a:r>
              <a:rPr lang="en-US" sz="1600" b="1" dirty="0"/>
              <a:t>YO LO DOY TODO.  </a:t>
            </a:r>
          </a:p>
          <a:p>
            <a:r>
              <a:rPr lang="en-US" sz="1600" b="1" dirty="0"/>
              <a:t>Dios </a:t>
            </a:r>
            <a:r>
              <a:rPr lang="en-US" sz="1600" b="1" dirty="0" err="1"/>
              <a:t>todavia</a:t>
            </a:r>
            <a:r>
              <a:rPr lang="en-US" sz="1600" b="1" dirty="0"/>
              <a:t> </a:t>
            </a:r>
            <a:r>
              <a:rPr lang="en-US" sz="1600" b="1" dirty="0" err="1"/>
              <a:t>esta</a:t>
            </a:r>
            <a:r>
              <a:rPr lang="en-US" sz="1600" b="1" dirty="0"/>
              <a:t> </a:t>
            </a:r>
            <a:r>
              <a:rPr lang="en-US" sz="1600" b="1" dirty="0" err="1"/>
              <a:t>buscando</a:t>
            </a:r>
            <a:r>
              <a:rPr lang="en-US" sz="1600" b="1" dirty="0"/>
              <a:t> </a:t>
            </a:r>
            <a:r>
              <a:rPr lang="en-US" sz="1600" b="1" dirty="0" err="1"/>
              <a:t>gente</a:t>
            </a:r>
            <a:r>
              <a:rPr lang="en-US" sz="1600" b="1" dirty="0"/>
              <a:t> </a:t>
            </a:r>
            <a:r>
              <a:rPr lang="en-US" sz="1600" b="1" dirty="0" err="1"/>
              <a:t>asi</a:t>
            </a:r>
            <a:r>
              <a:rPr lang="en-US" sz="1600" b="1" dirty="0"/>
              <a:t>, que se </a:t>
            </a:r>
            <a:r>
              <a:rPr lang="en-US" sz="1600" b="1" dirty="0" err="1"/>
              <a:t>entregue</a:t>
            </a:r>
            <a:r>
              <a:rPr lang="en-US" sz="1600" b="1" dirty="0"/>
              <a:t> </a:t>
            </a:r>
            <a:r>
              <a:rPr lang="en-US" sz="1600" b="1" dirty="0" err="1"/>
              <a:t>el</a:t>
            </a:r>
            <a:r>
              <a:rPr lang="en-US" sz="1600" b="1" dirty="0"/>
              <a:t> </a:t>
            </a:r>
            <a:r>
              <a:rPr lang="en-US" sz="1600" b="1" dirty="0" err="1"/>
              <a:t>todo</a:t>
            </a:r>
            <a:r>
              <a:rPr lang="en-US" sz="1600" b="1" dirty="0"/>
              <a:t> </a:t>
            </a:r>
            <a:r>
              <a:rPr lang="en-US" sz="1600" b="1" dirty="0" err="1"/>
              <a:t>por</a:t>
            </a:r>
            <a:r>
              <a:rPr lang="en-US" sz="1600" b="1" dirty="0"/>
              <a:t> </a:t>
            </a:r>
            <a:r>
              <a:rPr lang="en-US" sz="1600" b="1" dirty="0" err="1"/>
              <a:t>el</a:t>
            </a:r>
            <a:r>
              <a:rPr lang="en-US" sz="1600" b="1" dirty="0"/>
              <a:t> </a:t>
            </a:r>
            <a:r>
              <a:rPr lang="en-US" sz="1600" b="1" dirty="0" err="1"/>
              <a:t>todo</a:t>
            </a:r>
            <a:r>
              <a:rPr lang="en-US" sz="1600" b="1" dirty="0"/>
              <a:t>. Como la </a:t>
            </a:r>
            <a:r>
              <a:rPr lang="en-US" sz="1600" b="1" dirty="0" err="1"/>
              <a:t>viuda</a:t>
            </a:r>
            <a:r>
              <a:rPr lang="en-US" sz="1600" b="1" dirty="0"/>
              <a:t>  la </a:t>
            </a:r>
            <a:r>
              <a:rPr lang="en-US" sz="1600" b="1" dirty="0" err="1"/>
              <a:t>viuda</a:t>
            </a:r>
            <a:r>
              <a:rPr lang="en-US" sz="1600" b="1" dirty="0"/>
              <a:t> de Sarepta que </a:t>
            </a:r>
            <a:r>
              <a:rPr lang="en-US" sz="1600" b="1" dirty="0" err="1"/>
              <a:t>expuso</a:t>
            </a:r>
            <a:r>
              <a:rPr lang="en-US" sz="1600" b="1" dirty="0"/>
              <a:t> </a:t>
            </a:r>
            <a:r>
              <a:rPr lang="en-US" sz="1600" b="1" dirty="0" err="1"/>
              <a:t>todo</a:t>
            </a:r>
            <a:r>
              <a:rPr lang="en-US" sz="1600" b="1" dirty="0"/>
              <a:t> lo que tenia para </a:t>
            </a:r>
            <a:r>
              <a:rPr lang="en-US" sz="1600" b="1" dirty="0" err="1"/>
              <a:t>alimentar</a:t>
            </a:r>
            <a:r>
              <a:rPr lang="en-US" sz="1600" b="1" dirty="0"/>
              <a:t> a Elias, y </a:t>
            </a:r>
            <a:r>
              <a:rPr lang="en-US" sz="1600" b="1" dirty="0" err="1"/>
              <a:t>como</a:t>
            </a:r>
            <a:r>
              <a:rPr lang="en-US" sz="1600" b="1" dirty="0"/>
              <a:t> la </a:t>
            </a:r>
            <a:r>
              <a:rPr lang="en-US" sz="1600" b="1" dirty="0" err="1"/>
              <a:t>otra</a:t>
            </a:r>
            <a:r>
              <a:rPr lang="en-US" sz="1600" b="1" dirty="0"/>
              <a:t> </a:t>
            </a:r>
            <a:r>
              <a:rPr lang="en-US" sz="1600" b="1" dirty="0" err="1"/>
              <a:t>viuda</a:t>
            </a:r>
            <a:r>
              <a:rPr lang="en-US" sz="1600" b="1" dirty="0"/>
              <a:t> que </a:t>
            </a:r>
            <a:r>
              <a:rPr lang="en-US" sz="1600" b="1" dirty="0" err="1"/>
              <a:t>Dio</a:t>
            </a:r>
            <a:r>
              <a:rPr lang="en-US" sz="1600" b="1" dirty="0"/>
              <a:t> </a:t>
            </a:r>
            <a:r>
              <a:rPr lang="en-US" sz="1600" b="1" dirty="0" err="1"/>
              <a:t>todo</a:t>
            </a:r>
            <a:r>
              <a:rPr lang="en-US" sz="1600" b="1" dirty="0"/>
              <a:t> </a:t>
            </a:r>
            <a:r>
              <a:rPr lang="en-US" sz="1600" b="1" dirty="0" err="1"/>
              <a:t>su</a:t>
            </a:r>
            <a:r>
              <a:rPr lang="en-US" sz="1600" b="1" dirty="0"/>
              <a:t> </a:t>
            </a:r>
            <a:r>
              <a:rPr lang="en-US" sz="1600" b="1" dirty="0" err="1"/>
              <a:t>sustento</a:t>
            </a:r>
            <a:r>
              <a:rPr lang="en-US" sz="1600" b="1" dirty="0"/>
              <a:t>, </a:t>
            </a:r>
          </a:p>
          <a:p>
            <a:r>
              <a:rPr lang="en-US" sz="1600" b="1" dirty="0"/>
              <a:t>La Libertad no es gratis y </a:t>
            </a:r>
            <a:r>
              <a:rPr lang="en-US" sz="1600" b="1" dirty="0" err="1"/>
              <a:t>tampoco</a:t>
            </a:r>
            <a:r>
              <a:rPr lang="en-US" sz="1600" b="1" dirty="0"/>
              <a:t> la Libertad </a:t>
            </a:r>
            <a:r>
              <a:rPr lang="en-US" sz="1600" b="1" dirty="0" err="1"/>
              <a:t>financiera</a:t>
            </a:r>
            <a:r>
              <a:rPr lang="en-US" sz="1600" b="1" dirty="0"/>
              <a:t> es gratis. </a:t>
            </a:r>
          </a:p>
          <a:p>
            <a:endParaRPr lang="en-US" sz="1600" b="1" dirty="0"/>
          </a:p>
          <a:p>
            <a:endParaRPr lang="en-US" sz="1600" b="1" dirty="0"/>
          </a:p>
          <a:p>
            <a:r>
              <a:rPr lang="en-US" sz="1600" b="1" u="sng" dirty="0"/>
              <a:t>Verso 24</a:t>
            </a:r>
          </a:p>
        </p:txBody>
      </p:sp>
      <p:sp>
        <p:nvSpPr>
          <p:cNvPr id="4" name="Slide Number Placeholder 3"/>
          <p:cNvSpPr>
            <a:spLocks noGrp="1"/>
          </p:cNvSpPr>
          <p:nvPr>
            <p:ph type="sldNum" sz="quarter" idx="5"/>
          </p:nvPr>
        </p:nvSpPr>
        <p:spPr/>
        <p:txBody>
          <a:bodyPr/>
          <a:lstStyle/>
          <a:p>
            <a:fld id="{89127DD0-78AA-4B83-ACC2-46B73801369A}" type="slidenum">
              <a:rPr lang="en-US" smtClean="0"/>
              <a:t>11</a:t>
            </a:fld>
            <a:endParaRPr lang="en-US"/>
          </a:p>
        </p:txBody>
      </p:sp>
    </p:spTree>
    <p:extLst>
      <p:ext uri="{BB962C8B-B14F-4D97-AF65-F5344CB8AC3E}">
        <p14:creationId xmlns:p14="http://schemas.microsoft.com/office/powerpoint/2010/main" val="4351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975"/>
            <a:ext cx="5486400" cy="3086100"/>
          </a:xfrm>
        </p:spPr>
      </p:sp>
      <p:sp>
        <p:nvSpPr>
          <p:cNvPr id="3" name="Notes Placeholder 2"/>
          <p:cNvSpPr>
            <a:spLocks noGrp="1"/>
          </p:cNvSpPr>
          <p:nvPr>
            <p:ph type="body" idx="1"/>
          </p:nvPr>
        </p:nvSpPr>
        <p:spPr>
          <a:xfrm>
            <a:off x="334851" y="3168203"/>
            <a:ext cx="5837349" cy="4984124"/>
          </a:xfrm>
        </p:spPr>
        <p:txBody>
          <a:bodyPr/>
          <a:lstStyle/>
          <a:p>
            <a:r>
              <a:rPr lang="es-ES" sz="1600" dirty="0"/>
              <a:t>En una cultura materialista donde siempre buscamos </a:t>
            </a:r>
            <a:r>
              <a:rPr lang="es-ES" sz="1600" b="1" dirty="0"/>
              <a:t>las ofertas y los cupones </a:t>
            </a:r>
            <a:r>
              <a:rPr lang="es-ES" sz="1600" dirty="0"/>
              <a:t>para pagar menos del valor de lo que compramos las palabras de David suenan extrañas.  En una cultura donde confundimos la </a:t>
            </a:r>
            <a:r>
              <a:rPr lang="es-ES" sz="1600" b="1" dirty="0"/>
              <a:t>ofrenda con la limosna </a:t>
            </a:r>
            <a:r>
              <a:rPr lang="es-ES" sz="1600" dirty="0"/>
              <a:t>nos parecen </a:t>
            </a:r>
            <a:r>
              <a:rPr lang="es-ES" sz="1600" b="1" dirty="0"/>
              <a:t>demasiado sublimes </a:t>
            </a:r>
            <a:r>
              <a:rPr lang="es-ES" sz="1600" dirty="0"/>
              <a:t>las palabras de David: no te daré una ofrenda que nada me cueste.</a:t>
            </a:r>
          </a:p>
          <a:p>
            <a:r>
              <a:rPr lang="es-ES" sz="1600" dirty="0"/>
              <a:t>Después </a:t>
            </a:r>
            <a:r>
              <a:rPr lang="es-ES" sz="1600" b="1" dirty="0"/>
              <a:t>de toda una vida de </a:t>
            </a:r>
            <a:r>
              <a:rPr lang="es-ES" sz="1600" dirty="0"/>
              <a:t>dar a Dios de lo </a:t>
            </a:r>
            <a:r>
              <a:rPr lang="es-ES" sz="1600" b="1" dirty="0"/>
              <a:t>que nos sobra,</a:t>
            </a:r>
            <a:r>
              <a:rPr lang="es-ES" sz="1600" dirty="0"/>
              <a:t> puede sorprendernos porque no es nuestro estilo de vida, porque erróneamente pensamos que </a:t>
            </a:r>
            <a:r>
              <a:rPr lang="es-ES" sz="1600" b="1" dirty="0"/>
              <a:t>si damos más nos quedamos con menos </a:t>
            </a:r>
            <a:r>
              <a:rPr lang="es-ES" sz="1600" dirty="0"/>
              <a:t>y en el proceso nos </a:t>
            </a:r>
            <a:r>
              <a:rPr lang="es-ES" sz="1600" b="1" dirty="0"/>
              <a:t>perdemos una bendición </a:t>
            </a:r>
            <a:r>
              <a:rPr lang="es-ES" sz="1600" dirty="0"/>
              <a:t>la bendición que </a:t>
            </a:r>
            <a:r>
              <a:rPr lang="es-ES" sz="1600" b="1" dirty="0" err="1"/>
              <a:t>Malaquias</a:t>
            </a:r>
            <a:r>
              <a:rPr lang="es-ES" sz="1600" b="1" dirty="0"/>
              <a:t> 3:10 </a:t>
            </a:r>
            <a:r>
              <a:rPr lang="es-ES" sz="1600" dirty="0"/>
              <a:t>nos ofrece: </a:t>
            </a:r>
          </a:p>
          <a:p>
            <a:r>
              <a:rPr lang="es-ES" sz="1600" dirty="0"/>
              <a:t>»Traigan todos los diezmos a la tesorería del templo, para que haya alimento suficiente en mi Templo. Si lo hacen, yo abriré las ventanas de los cielos y haré que venga sobre ustedes una benéfica y oportuna lluvia sobre sus campos para que obtengan abundantes cosechas. ¡Los exhorto a que me prueben en esto</a:t>
            </a:r>
            <a:r>
              <a:rPr lang="es-ES" sz="1600" b="1" dirty="0"/>
              <a:t>!  Si tus finanzas no andan bien</a:t>
            </a:r>
            <a:r>
              <a:rPr lang="es-ES" sz="1600" dirty="0"/>
              <a:t>, considera lo que te estoy diciendo.  </a:t>
            </a:r>
            <a:r>
              <a:rPr lang="es-ES" sz="1600" b="1" u="sng" dirty="0"/>
              <a:t>Quizás no has entendido la aritmética Divina. Dios no es deudor de nadie y a veces más es menos y menos es más.	VERSO 25 </a:t>
            </a:r>
            <a:endParaRPr lang="en-US" sz="1600" b="1" u="sng"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12</a:t>
            </a:fld>
            <a:endParaRPr lang="en-US"/>
          </a:p>
        </p:txBody>
      </p:sp>
    </p:spTree>
    <p:extLst>
      <p:ext uri="{BB962C8B-B14F-4D97-AF65-F5344CB8AC3E}">
        <p14:creationId xmlns:p14="http://schemas.microsoft.com/office/powerpoint/2010/main" val="314766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1143000"/>
            <a:ext cx="4127500" cy="2320925"/>
          </a:xfrm>
        </p:spPr>
      </p:sp>
      <p:sp>
        <p:nvSpPr>
          <p:cNvPr id="3" name="Notes Placeholder 2"/>
          <p:cNvSpPr>
            <a:spLocks noGrp="1"/>
          </p:cNvSpPr>
          <p:nvPr>
            <p:ph type="body" idx="1"/>
          </p:nvPr>
        </p:nvSpPr>
        <p:spPr>
          <a:xfrm>
            <a:off x="347730" y="3786389"/>
            <a:ext cx="6027312" cy="4898824"/>
          </a:xfrm>
        </p:spPr>
        <p:txBody>
          <a:bodyPr/>
          <a:lstStyle/>
          <a:p>
            <a:r>
              <a:rPr lang="es-ES" sz="1600" b="1" dirty="0"/>
              <a:t>Efectivamente pago el justo precio.</a:t>
            </a:r>
          </a:p>
          <a:p>
            <a:r>
              <a:rPr lang="es-ES" sz="1600" dirty="0"/>
              <a:t>No estoy aquí para reprocharte y hacerte sentir mal.  No estoy aquí para manipular tus sentimientos y para sembrar en ti culpabilidad, estoy aquí para </a:t>
            </a:r>
            <a:r>
              <a:rPr lang="es-ES" sz="1600" b="1" dirty="0"/>
              <a:t>hablarte de los grandes </a:t>
            </a:r>
            <a:r>
              <a:rPr lang="es-ES" sz="1600" dirty="0"/>
              <a:t>de las Escrituras y compartir algunos de sus valores </a:t>
            </a:r>
            <a:r>
              <a:rPr lang="es-ES" sz="1600" b="1" dirty="0"/>
              <a:t>y principios de vida que los hicieron grandes</a:t>
            </a:r>
            <a:r>
              <a:rPr lang="es-ES" sz="1600" dirty="0"/>
              <a:t>.</a:t>
            </a:r>
          </a:p>
          <a:p>
            <a:r>
              <a:rPr lang="es-ES" sz="1600" dirty="0"/>
              <a:t>"Ninguna persona fue honrada por lo que recibió. El honor ha sido la recompensa por lo que dio". G.K. Chesterton. Ninguno hace historia por lo que recibe sino por lo que da.</a:t>
            </a:r>
          </a:p>
          <a:p>
            <a:endParaRPr lang="es-ES" sz="1600" dirty="0"/>
          </a:p>
          <a:p>
            <a:r>
              <a:rPr lang="es-ES" sz="1600" dirty="0"/>
              <a:t>En su mente y en su </a:t>
            </a:r>
            <a:r>
              <a:rPr lang="es-ES" sz="1600" b="1" dirty="0"/>
              <a:t>corazón impulsado por la culpa</a:t>
            </a:r>
            <a:r>
              <a:rPr lang="es-ES" sz="1600" dirty="0"/>
              <a:t>, David quería pagar el precio completo.  Con esos 600 siclos de oro, David puede haber pagado el precio completo por la era, puede haber pagado el precio completo por la madera y </a:t>
            </a:r>
            <a:r>
              <a:rPr lang="es-ES" sz="1600" u="sng" dirty="0"/>
              <a:t>sacrificado </a:t>
            </a:r>
            <a:r>
              <a:rPr lang="es-ES" sz="1600" b="1" u="sng" dirty="0"/>
              <a:t>bueyes, pero nunca pagaría el precio por su pecado. </a:t>
            </a:r>
            <a:endParaRPr lang="en-US" sz="1600" b="1" u="sng" dirty="0"/>
          </a:p>
        </p:txBody>
      </p:sp>
      <p:sp>
        <p:nvSpPr>
          <p:cNvPr id="4" name="Slide Number Placeholder 3"/>
          <p:cNvSpPr>
            <a:spLocks noGrp="1"/>
          </p:cNvSpPr>
          <p:nvPr>
            <p:ph type="sldNum" sz="quarter" idx="5"/>
          </p:nvPr>
        </p:nvSpPr>
        <p:spPr/>
        <p:txBody>
          <a:bodyPr/>
          <a:lstStyle/>
          <a:p>
            <a:fld id="{89127DD0-78AA-4B83-ACC2-46B73801369A}" type="slidenum">
              <a:rPr lang="en-US" smtClean="0"/>
              <a:t>13</a:t>
            </a:fld>
            <a:endParaRPr lang="en-US" dirty="0"/>
          </a:p>
        </p:txBody>
      </p:sp>
    </p:spTree>
    <p:extLst>
      <p:ext uri="{BB962C8B-B14F-4D97-AF65-F5344CB8AC3E}">
        <p14:creationId xmlns:p14="http://schemas.microsoft.com/office/powerpoint/2010/main" val="49416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213"/>
            <a:ext cx="5486400" cy="3086100"/>
          </a:xfrm>
        </p:spPr>
      </p:sp>
      <p:sp>
        <p:nvSpPr>
          <p:cNvPr id="3" name="Notes Placeholder 2"/>
          <p:cNvSpPr>
            <a:spLocks noGrp="1"/>
          </p:cNvSpPr>
          <p:nvPr>
            <p:ph type="body" idx="1"/>
          </p:nvPr>
        </p:nvSpPr>
        <p:spPr>
          <a:xfrm>
            <a:off x="321972" y="3541690"/>
            <a:ext cx="5850228" cy="4829578"/>
          </a:xfrm>
        </p:spPr>
        <p:txBody>
          <a:bodyPr/>
          <a:lstStyle/>
          <a:p>
            <a:r>
              <a:rPr lang="es-ES" sz="1600" dirty="0"/>
              <a:t>No sé si David se dio cuenta de que ese mismo lugar, la era en el monte </a:t>
            </a:r>
            <a:r>
              <a:rPr lang="es-ES" sz="1600" dirty="0" err="1"/>
              <a:t>Moriah</a:t>
            </a:r>
            <a:r>
              <a:rPr lang="es-ES" sz="1600" dirty="0"/>
              <a:t>, era el </a:t>
            </a:r>
            <a:r>
              <a:rPr lang="es-ES" sz="1600" b="1" dirty="0"/>
              <a:t>telón de fondo </a:t>
            </a:r>
            <a:r>
              <a:rPr lang="es-ES" sz="1600" dirty="0"/>
              <a:t>de la prueba máxima de </a:t>
            </a:r>
            <a:r>
              <a:rPr lang="es-ES" sz="1600" b="1" dirty="0"/>
              <a:t>Abraham, </a:t>
            </a:r>
            <a:r>
              <a:rPr lang="es-ES" sz="1600" dirty="0"/>
              <a:t>siglos atrás cuando estuvo a punto de ofrecer as su hijo Isaac en obediente sacrificio al Señor pero lo que se es que muy pronto David se dio cuenta de que en ese mismo lugar su hijo Salomón construiría el magnífico </a:t>
            </a:r>
            <a:r>
              <a:rPr lang="es-ES" sz="1600" b="1" dirty="0"/>
              <a:t>primer templo.</a:t>
            </a:r>
          </a:p>
          <a:p>
            <a:endParaRPr lang="es-ES" sz="1600" dirty="0"/>
          </a:p>
          <a:p>
            <a:r>
              <a:rPr lang="es-ES" sz="1600" dirty="0"/>
              <a:t> </a:t>
            </a:r>
            <a:r>
              <a:rPr lang="es-ES" sz="1600" b="1" dirty="0"/>
              <a:t>SIN EMBARGO,</a:t>
            </a:r>
            <a:r>
              <a:rPr lang="es-ES" sz="1600" dirty="0"/>
              <a:t> lo que David ciertamente no sabía era que diez siglos más tarde, en una colina muy cercana,  </a:t>
            </a:r>
            <a:r>
              <a:rPr lang="es-ES" sz="1600" b="1" dirty="0"/>
              <a:t>En el Monte Calvario estaba una cruz ….  L</a:t>
            </a:r>
            <a:r>
              <a:rPr lang="es-ES" sz="1600" b="1" u="sng" dirty="0"/>
              <a:t>ECTURA DEL HIMNO COMPLETO</a:t>
            </a:r>
          </a:p>
          <a:p>
            <a:endParaRPr lang="es-ES" sz="1600" b="1" u="sng" dirty="0"/>
          </a:p>
          <a:p>
            <a:r>
              <a:rPr lang="es-ES" sz="1600" dirty="0"/>
              <a:t>.  Un rato antes, en su conciencia impulsada por la culpa</a:t>
            </a:r>
            <a:r>
              <a:rPr lang="es-ES" sz="1600" b="1" dirty="0"/>
              <a:t>, 1 Crónicas 21: 16 </a:t>
            </a:r>
            <a:r>
              <a:rPr lang="es-ES" sz="1600" dirty="0"/>
              <a:t>David levantó la vista y vio al ángel del SEÑOR de pie entre el cielo y la tierra, con una espada desenvainada en su mano extendida sobre Jerusalén. </a:t>
            </a:r>
          </a:p>
          <a:p>
            <a:r>
              <a:rPr lang="es-ES" sz="1600" b="1" u="sng" dirty="0"/>
              <a:t>Entonces David y los ancianos, vestidos de cilicio, cayeron boca abajo.</a:t>
            </a:r>
          </a:p>
          <a:p>
            <a:endParaRPr lang="en-US" sz="1600" b="1" u="sng" dirty="0"/>
          </a:p>
        </p:txBody>
      </p:sp>
      <p:sp>
        <p:nvSpPr>
          <p:cNvPr id="4" name="Slide Number Placeholder 3"/>
          <p:cNvSpPr>
            <a:spLocks noGrp="1"/>
          </p:cNvSpPr>
          <p:nvPr>
            <p:ph type="sldNum" sz="quarter" idx="5"/>
          </p:nvPr>
        </p:nvSpPr>
        <p:spPr/>
        <p:txBody>
          <a:bodyPr/>
          <a:lstStyle/>
          <a:p>
            <a:fld id="{89127DD0-78AA-4B83-ACC2-46B73801369A}" type="slidenum">
              <a:rPr lang="en-US" smtClean="0"/>
              <a:t>14</a:t>
            </a:fld>
            <a:endParaRPr lang="en-US"/>
          </a:p>
        </p:txBody>
      </p:sp>
    </p:spTree>
    <p:extLst>
      <p:ext uri="{BB962C8B-B14F-4D97-AF65-F5344CB8AC3E}">
        <p14:creationId xmlns:p14="http://schemas.microsoft.com/office/powerpoint/2010/main" val="356451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600" dirty="0"/>
              <a:t>17 David le dijo a Dios: «¿No fui yo quien ordenó que se contaran los combatientes? Yo, el pastor,[c] he pecado y he hecho mal. Estas no son más que ovejas. ¿Qué han hecho? SEÑOR, Dios mío, deja que tu mano caiga sobre mí y mi familia, pero no dejes que esta plaga permanezca sobre tu pueblo". </a:t>
            </a:r>
          </a:p>
          <a:p>
            <a:endParaRPr lang="es-ES" sz="1600" dirty="0"/>
          </a:p>
          <a:p>
            <a:r>
              <a:rPr lang="es-ES" sz="1600" dirty="0"/>
              <a:t>David </a:t>
            </a:r>
            <a:r>
              <a:rPr lang="es-ES" sz="1600" dirty="0" err="1"/>
              <a:t>r</a:t>
            </a:r>
            <a:r>
              <a:rPr lang="es-ES" sz="1600" b="1" dirty="0" err="1"/>
              <a:t>econocio</a:t>
            </a:r>
            <a:r>
              <a:rPr lang="es-ES" sz="1600" b="1" dirty="0"/>
              <a:t> </a:t>
            </a:r>
            <a:r>
              <a:rPr lang="es-ES" sz="1600" dirty="0"/>
              <a:t>su error, David </a:t>
            </a:r>
            <a:r>
              <a:rPr lang="es-ES" sz="1600" dirty="0" err="1"/>
              <a:t>reconocio</a:t>
            </a:r>
            <a:r>
              <a:rPr lang="es-ES" sz="1600" dirty="0"/>
              <a:t> su pecado y quería pagar por sus pecados.  </a:t>
            </a:r>
            <a:r>
              <a:rPr lang="es-ES" sz="1600" b="1" dirty="0"/>
              <a:t>apreciamos su noble actitud</a:t>
            </a:r>
            <a:r>
              <a:rPr lang="es-ES" sz="1600" dirty="0"/>
              <a:t>; escuchando de nuevo sus palabras cuando </a:t>
            </a:r>
            <a:r>
              <a:rPr lang="es-ES" sz="1600" dirty="0" err="1"/>
              <a:t>Arauna</a:t>
            </a:r>
            <a:r>
              <a:rPr lang="es-ES" sz="1600" dirty="0"/>
              <a:t> se ofreció a regalar la era y la sangre del sacrificio a David, David respondió: No, insisto en pagar el precio completo</a:t>
            </a:r>
            <a:r>
              <a:rPr lang="es-ES" sz="1600" b="1" u="sng" dirty="0"/>
              <a:t>. No tomaré por el Señor lo que es tuyo, ni sacrificaré una ofrenda quemada que no me cuesta nada“ EN OTRAS PALABRAS, YO VOY A PAGAR EL PRECIO. </a:t>
            </a:r>
          </a:p>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15</a:t>
            </a:fld>
            <a:endParaRPr lang="en-US"/>
          </a:p>
        </p:txBody>
      </p:sp>
    </p:spTree>
    <p:extLst>
      <p:ext uri="{BB962C8B-B14F-4D97-AF65-F5344CB8AC3E}">
        <p14:creationId xmlns:p14="http://schemas.microsoft.com/office/powerpoint/2010/main" val="100099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600" dirty="0"/>
              <a:t>Estamos impresionados con su compromiso de no presentar un sacrificio que no le costó nada, en un sentido mucho más amplio y a la luz del Nuevo Testamento, </a:t>
            </a:r>
            <a:r>
              <a:rPr lang="es-ES" sz="1600" b="1" dirty="0"/>
              <a:t>ni David ni ninguno de nosotros puede expiar, ninguno de nosotros puede pagar el precio completo por nuestros pecados </a:t>
            </a:r>
            <a:r>
              <a:rPr lang="es-ES" sz="1600" dirty="0"/>
              <a:t>y es por eso que, hoy y todos los días honramos a Jesucristo, el soldado conocido que pagó el precio máximo por nuestra redención,   Porque sé a quién he creído, y estoy convencido de que Él es capaz de guardar lo que le he encomendado hasta aquel Día. </a:t>
            </a:r>
          </a:p>
          <a:p>
            <a:r>
              <a:rPr lang="es-ES" sz="1600" dirty="0"/>
              <a:t>Si todavía estás en la tumba espiritualmente hablando, si todavía estás en la tumba del soldado desconocido, abre tu corazón, cree en el Señor Jesucristo y serás salvo y sabrás a quién has creído, de una vez por qué, y este será un Día de Memoria será eternamente memorable.</a:t>
            </a:r>
          </a:p>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16</a:t>
            </a:fld>
            <a:endParaRPr lang="en-US"/>
          </a:p>
        </p:txBody>
      </p:sp>
    </p:spTree>
    <p:extLst>
      <p:ext uri="{BB962C8B-B14F-4D97-AF65-F5344CB8AC3E}">
        <p14:creationId xmlns:p14="http://schemas.microsoft.com/office/powerpoint/2010/main" val="19769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17</a:t>
            </a:fld>
            <a:endParaRPr lang="en-US"/>
          </a:p>
        </p:txBody>
      </p:sp>
    </p:spTree>
    <p:extLst>
      <p:ext uri="{BB962C8B-B14F-4D97-AF65-F5344CB8AC3E}">
        <p14:creationId xmlns:p14="http://schemas.microsoft.com/office/powerpoint/2010/main" val="154376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127DD0-78AA-4B83-ACC2-46B73801369A}" type="slidenum">
              <a:rPr lang="en-US" smtClean="0"/>
              <a:t>2</a:t>
            </a:fld>
            <a:endParaRPr lang="en-US"/>
          </a:p>
        </p:txBody>
      </p:sp>
    </p:spTree>
    <p:extLst>
      <p:ext uri="{BB962C8B-B14F-4D97-AF65-F5344CB8AC3E}">
        <p14:creationId xmlns:p14="http://schemas.microsoft.com/office/powerpoint/2010/main" val="277614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27DD0-78AA-4B83-ACC2-46B73801369A}" type="slidenum">
              <a:rPr lang="en-US" smtClean="0"/>
              <a:t>3</a:t>
            </a:fld>
            <a:endParaRPr lang="en-US"/>
          </a:p>
        </p:txBody>
      </p:sp>
    </p:spTree>
    <p:extLst>
      <p:ext uri="{BB962C8B-B14F-4D97-AF65-F5344CB8AC3E}">
        <p14:creationId xmlns:p14="http://schemas.microsoft.com/office/powerpoint/2010/main" val="332881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127DD0-78AA-4B83-ACC2-46B73801369A}" type="slidenum">
              <a:rPr lang="en-US" smtClean="0"/>
              <a:t>4</a:t>
            </a:fld>
            <a:endParaRPr lang="en-US"/>
          </a:p>
        </p:txBody>
      </p:sp>
    </p:spTree>
    <p:extLst>
      <p:ext uri="{BB962C8B-B14F-4D97-AF65-F5344CB8AC3E}">
        <p14:creationId xmlns:p14="http://schemas.microsoft.com/office/powerpoint/2010/main" val="139360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600" dirty="0"/>
              <a:t>En los EEUU este fin de semana honramos a aquellos que pagaron el precio más alto por nuestra libertad. </a:t>
            </a:r>
          </a:p>
          <a:p>
            <a:endParaRPr lang="es-ES" sz="1600" dirty="0"/>
          </a:p>
          <a:p>
            <a:r>
              <a:rPr lang="es-ES" sz="1600" dirty="0"/>
              <a:t> Hombres y mujeres que experimentaron que la libertad no es gratis.  </a:t>
            </a:r>
          </a:p>
          <a:p>
            <a:r>
              <a:rPr lang="es-ES" sz="1600" dirty="0"/>
              <a:t>Hubo un costo y pagaron el precio completo y muchos de ellos lo hicieron no por su libertad sino por la nuestra.</a:t>
            </a:r>
          </a:p>
          <a:p>
            <a:endParaRPr lang="es-ES" sz="1600" dirty="0"/>
          </a:p>
          <a:p>
            <a:r>
              <a:rPr lang="es-ES" sz="1600" dirty="0"/>
              <a:t>Vaya nuestro reconocimiento y gratitud</a:t>
            </a:r>
          </a:p>
          <a:p>
            <a:endParaRPr lang="es-ES" sz="1600" dirty="0"/>
          </a:p>
          <a:p>
            <a:r>
              <a:rPr lang="es-ES" sz="1600" dirty="0"/>
              <a:t>Hemos estado leyendo del libro de 1 Crónicas y en el capítulo 21, </a:t>
            </a:r>
            <a:r>
              <a:rPr lang="es-ES" sz="1600" b="1" u="sng" dirty="0"/>
              <a:t>debido al pecado de David, una epidemia estaba tomando la vida de muchos en Israel.</a:t>
            </a:r>
          </a:p>
          <a:p>
            <a:r>
              <a:rPr lang="es-ES" sz="1600" dirty="0"/>
              <a:t>.</a:t>
            </a:r>
          </a:p>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5</a:t>
            </a:fld>
            <a:endParaRPr lang="en-US"/>
          </a:p>
        </p:txBody>
      </p:sp>
    </p:spTree>
    <p:extLst>
      <p:ext uri="{BB962C8B-B14F-4D97-AF65-F5344CB8AC3E}">
        <p14:creationId xmlns:p14="http://schemas.microsoft.com/office/powerpoint/2010/main" val="222374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223" y="4447237"/>
            <a:ext cx="5486400" cy="3600450"/>
          </a:xfrm>
        </p:spPr>
        <p:txBody>
          <a:bodyPr/>
          <a:lstStyle/>
          <a:p>
            <a:r>
              <a:rPr lang="es-ES" sz="1600" dirty="0"/>
              <a:t>Continua la Escritura</a:t>
            </a:r>
          </a:p>
          <a:p>
            <a:r>
              <a:rPr lang="es-ES" sz="1800" b="1" i="0" baseline="30000" dirty="0">
                <a:solidFill>
                  <a:srgbClr val="000000"/>
                </a:solidFill>
                <a:effectLst/>
                <a:latin typeface="system-ui"/>
              </a:rPr>
              <a:t>15 </a:t>
            </a:r>
            <a:r>
              <a:rPr lang="es-ES" sz="1800" b="0" i="0" dirty="0">
                <a:solidFill>
                  <a:srgbClr val="000000"/>
                </a:solidFill>
                <a:effectLst/>
                <a:latin typeface="system-ui"/>
              </a:rPr>
              <a:t>Dios envió también un ángel para destruir a Israel. Pero cuando el ángel comenzó su trabajo, el SEÑOR cambió de opinión y le dijo al ángel: «¡Basta! ¡Detén tu mano!</a:t>
            </a:r>
          </a:p>
          <a:p>
            <a:endParaRPr lang="es-ES" sz="1600" dirty="0"/>
          </a:p>
          <a:p>
            <a:r>
              <a:rPr lang="es-ES" sz="1600" u="sng" dirty="0"/>
              <a:t>El ángel del Señor le dijo a David que construyera un altar en un lugar muy singular. La era  o el campo de trillar de </a:t>
            </a:r>
            <a:r>
              <a:rPr lang="es-ES" sz="1600" u="sng" dirty="0" err="1"/>
              <a:t>Araunah</a:t>
            </a:r>
            <a:endParaRPr lang="es-ES" sz="1600" u="sng" dirty="0"/>
          </a:p>
          <a:p>
            <a:r>
              <a:rPr lang="es-ES" sz="1600" b="1" u="sng" dirty="0"/>
              <a:t>Un lugar generalmente en una colina donde corría aire o viento</a:t>
            </a:r>
            <a:r>
              <a:rPr lang="es-ES" sz="1600" u="sng" dirty="0"/>
              <a:t>.</a:t>
            </a:r>
          </a:p>
          <a:p>
            <a:endParaRPr lang="es-ES" sz="1600" dirty="0"/>
          </a:p>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6</a:t>
            </a:fld>
            <a:endParaRPr lang="en-US"/>
          </a:p>
        </p:txBody>
      </p:sp>
    </p:spTree>
    <p:extLst>
      <p:ext uri="{BB962C8B-B14F-4D97-AF65-F5344CB8AC3E}">
        <p14:creationId xmlns:p14="http://schemas.microsoft.com/office/powerpoint/2010/main" val="140722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5288"/>
            <a:ext cx="5486400" cy="3086100"/>
          </a:xfrm>
        </p:spPr>
      </p:sp>
      <p:sp>
        <p:nvSpPr>
          <p:cNvPr id="3" name="Notes Placeholder 2"/>
          <p:cNvSpPr>
            <a:spLocks noGrp="1"/>
          </p:cNvSpPr>
          <p:nvPr>
            <p:ph type="body" idx="1"/>
          </p:nvPr>
        </p:nvSpPr>
        <p:spPr>
          <a:xfrm>
            <a:off x="623888" y="3861235"/>
            <a:ext cx="5811592" cy="5053371"/>
          </a:xfrm>
        </p:spPr>
        <p:txBody>
          <a:bodyPr/>
          <a:lstStyle/>
          <a:p>
            <a:r>
              <a:rPr lang="es-ES" sz="1600" dirty="0"/>
              <a:t>La era o el campo de trillar en las Escrituras es un lugar de </a:t>
            </a:r>
            <a:r>
              <a:rPr lang="es-ES" sz="1600" b="1" dirty="0"/>
              <a:t>separación y revelación</a:t>
            </a:r>
            <a:r>
              <a:rPr lang="es-ES" sz="1600" dirty="0"/>
              <a:t>. </a:t>
            </a:r>
          </a:p>
          <a:p>
            <a:r>
              <a:rPr lang="es-ES" sz="1600" dirty="0"/>
              <a:t>Un lugar donde se preparaba la cosecha </a:t>
            </a:r>
            <a:r>
              <a:rPr lang="es-ES" sz="1600" b="1" dirty="0"/>
              <a:t>separando el grano de la paja inútil </a:t>
            </a:r>
            <a:r>
              <a:rPr lang="es-ES" sz="1600" dirty="0"/>
              <a:t>con el fin separar el grano de trigo del resto de la espiga. El proceso consiste en destruir la espiga aplastándola ya sea pisando o aplastando </a:t>
            </a:r>
            <a:r>
              <a:rPr lang="es-ES" sz="1600" b="1" dirty="0"/>
              <a:t>con una carreta con bueyes </a:t>
            </a:r>
            <a:r>
              <a:rPr lang="es-ES" sz="1600" dirty="0"/>
              <a:t>a la espiga en un lugar elevado y aventándola hacia arriba para que el viento se llevara la paja y el grano, por ser mas pesado, cayera y se acumulara en el suelo.</a:t>
            </a:r>
          </a:p>
          <a:p>
            <a:r>
              <a:rPr lang="es-ES" sz="1600" b="1" dirty="0"/>
              <a:t>Quebrar las espigas secas y pisotearlas es figuradamente un proceso doloroso. QUEBRANTAMIENTO. Si no lo has pasado … </a:t>
            </a:r>
          </a:p>
          <a:p>
            <a:r>
              <a:rPr lang="es-ES" sz="1600" dirty="0"/>
              <a:t>Otra manera de separar el grano de la paja, es </a:t>
            </a:r>
            <a:r>
              <a:rPr lang="es-ES" sz="1600" b="1" dirty="0"/>
              <a:t>zarandearlos.</a:t>
            </a:r>
            <a:r>
              <a:rPr lang="es-ES" sz="1600" dirty="0"/>
              <a:t> Jesus uso este termino para comunicarle a Pedro que se vendrían tiempos difíciles, tiempos de prueba.</a:t>
            </a:r>
          </a:p>
          <a:p>
            <a:r>
              <a:rPr lang="es-ES" sz="1600" dirty="0"/>
              <a:t>El </a:t>
            </a:r>
            <a:r>
              <a:rPr lang="es-ES" sz="1600" b="1" dirty="0"/>
              <a:t>dolor, el fracaso y la aflicción son procesos dolorosos</a:t>
            </a:r>
            <a:r>
              <a:rPr lang="es-ES" sz="1600" dirty="0"/>
              <a:t>, provocados por el enemigo pero permitidos por Dios para quitar de nosotros la paja y dejar el grano.</a:t>
            </a:r>
          </a:p>
          <a:p>
            <a:r>
              <a:rPr lang="es-ES" sz="1600" b="1" u="sng" dirty="0"/>
              <a:t>Es verdad, Jesus implícitamente le dice a Pedro que Dios daría permiso a Satanás para zarandearlo</a:t>
            </a:r>
          </a:p>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7</a:t>
            </a:fld>
            <a:endParaRPr lang="en-US" dirty="0"/>
          </a:p>
        </p:txBody>
      </p:sp>
    </p:spTree>
    <p:extLst>
      <p:ext uri="{BB962C8B-B14F-4D97-AF65-F5344CB8AC3E}">
        <p14:creationId xmlns:p14="http://schemas.microsoft.com/office/powerpoint/2010/main" val="211957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39700"/>
            <a:ext cx="4330700" cy="2436813"/>
          </a:xfrm>
        </p:spPr>
      </p:sp>
      <p:sp>
        <p:nvSpPr>
          <p:cNvPr id="3" name="Notes Placeholder 2"/>
          <p:cNvSpPr>
            <a:spLocks noGrp="1"/>
          </p:cNvSpPr>
          <p:nvPr>
            <p:ph type="body" idx="1"/>
          </p:nvPr>
        </p:nvSpPr>
        <p:spPr>
          <a:xfrm>
            <a:off x="334851" y="3103808"/>
            <a:ext cx="6053069" cy="5756857"/>
          </a:xfrm>
        </p:spPr>
        <p:txBody>
          <a:bodyPr/>
          <a:lstStyle/>
          <a:p>
            <a:r>
              <a:rPr lang="es-ES" sz="1600" dirty="0"/>
              <a:t>Aun sabiendo que Pedro fallaría y habría de negar tres veces, Jesus le anima, una vez vuelto, confirma a tus hermanos.  </a:t>
            </a:r>
          </a:p>
          <a:p>
            <a:r>
              <a:rPr lang="es-ES" sz="1600" dirty="0"/>
              <a:t>Y en el </a:t>
            </a:r>
            <a:r>
              <a:rPr lang="es-ES" sz="1600" b="1" dirty="0"/>
              <a:t>lugar donde se trituraban </a:t>
            </a:r>
            <a:r>
              <a:rPr lang="es-ES" sz="1600" dirty="0"/>
              <a:t>las espigas, </a:t>
            </a:r>
            <a:r>
              <a:rPr lang="es-ES" sz="1600" b="1" dirty="0"/>
              <a:t>el espíritu de David </a:t>
            </a:r>
            <a:r>
              <a:rPr lang="es-ES" sz="1600" dirty="0"/>
              <a:t>estaba siendo triturado interiormente en arrepentimiento y culpa cuando vio morir a 70,000 personas por dar lugar a un espíritu de vanidad en su vida.</a:t>
            </a:r>
          </a:p>
          <a:p>
            <a:r>
              <a:rPr lang="es-ES" sz="1600" dirty="0"/>
              <a:t>18 Y el ángel de Jehová ordenó a Gad que dijese a David que subiese y construyese un altar a Jehová en la era de </a:t>
            </a:r>
            <a:r>
              <a:rPr lang="es-ES" sz="1600" dirty="0" err="1"/>
              <a:t>Ornán</a:t>
            </a:r>
            <a:r>
              <a:rPr lang="es-ES" sz="1600" dirty="0"/>
              <a:t> jebuseo. </a:t>
            </a:r>
          </a:p>
          <a:p>
            <a:r>
              <a:rPr lang="es-ES" sz="1600" dirty="0"/>
              <a:t>Que intrigante es que Dios busque el sacrificio, la entrega plena en el campo de trillar. Que la prueba sea un lugar de revelación y entrega, un lugar de sacrificio al Señor. </a:t>
            </a:r>
            <a:r>
              <a:rPr lang="es-ES" sz="1600" b="1" dirty="0"/>
              <a:t>No vemos salida y la prueba nos arrastra mas cerca de la llama. ?ESTAS SIENDO ZARANDEADO? </a:t>
            </a:r>
            <a:r>
              <a:rPr lang="es-ES" sz="1600" b="1" u="sng" dirty="0"/>
              <a:t>POESIA: CUAN TORPE SOY … </a:t>
            </a:r>
            <a:endParaRPr lang="es-ES" sz="1600" dirty="0"/>
          </a:p>
          <a:p>
            <a:r>
              <a:rPr lang="es-ES" sz="1600" dirty="0"/>
              <a:t>19 Entonces David subió, conforme a la palabra que Gad le había dicho en nombre de Jehová. </a:t>
            </a:r>
          </a:p>
          <a:p>
            <a:endParaRPr lang="es-ES" sz="1600" dirty="0"/>
          </a:p>
          <a:p>
            <a:r>
              <a:rPr lang="es-MX" sz="1800" b="1" u="sng" dirty="0">
                <a:effectLst/>
                <a:latin typeface="Calibri" panose="020F0502020204030204" pitchFamily="34" charset="0"/>
                <a:ea typeface="Calibri" panose="020F0502020204030204" pitchFamily="34" charset="0"/>
                <a:cs typeface="Times New Roman" panose="02020603050405020304" pitchFamily="18" charset="0"/>
              </a:rPr>
              <a:t>La libertad no es gratis  y tampoco es gratis la adoración. Las palabras de David retumban en nuestros oídos: NO DARE AL SENOR SACRIFICIO QUE NO ME CUESTE NADA, VEAMOS EL CONTEXTO</a:t>
            </a:r>
            <a:endParaRPr lang="en-US" sz="1600" b="1" u="sng" dirty="0"/>
          </a:p>
        </p:txBody>
      </p:sp>
      <p:sp>
        <p:nvSpPr>
          <p:cNvPr id="4" name="Slide Number Placeholder 3"/>
          <p:cNvSpPr>
            <a:spLocks noGrp="1"/>
          </p:cNvSpPr>
          <p:nvPr>
            <p:ph type="sldNum" sz="quarter" idx="5"/>
          </p:nvPr>
        </p:nvSpPr>
        <p:spPr/>
        <p:txBody>
          <a:bodyPr/>
          <a:lstStyle/>
          <a:p>
            <a:fld id="{89127DD0-78AA-4B83-ACC2-46B73801369A}" type="slidenum">
              <a:rPr lang="en-US" smtClean="0"/>
              <a:t>8</a:t>
            </a:fld>
            <a:endParaRPr lang="en-US"/>
          </a:p>
        </p:txBody>
      </p:sp>
    </p:spTree>
    <p:extLst>
      <p:ext uri="{BB962C8B-B14F-4D97-AF65-F5344CB8AC3E}">
        <p14:creationId xmlns:p14="http://schemas.microsoft.com/office/powerpoint/2010/main" val="324587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2013" y="803275"/>
            <a:ext cx="5133975" cy="2887663"/>
          </a:xfrm>
        </p:spPr>
      </p:sp>
      <p:sp>
        <p:nvSpPr>
          <p:cNvPr id="3" name="Notes Placeholder 2"/>
          <p:cNvSpPr>
            <a:spLocks noGrp="1"/>
          </p:cNvSpPr>
          <p:nvPr>
            <p:ph type="body" idx="1"/>
          </p:nvPr>
        </p:nvSpPr>
        <p:spPr>
          <a:xfrm>
            <a:off x="386366" y="4005330"/>
            <a:ext cx="6014434" cy="4790940"/>
          </a:xfrm>
        </p:spPr>
        <p:txBody>
          <a:bodyPr/>
          <a:lstStyle/>
          <a:p>
            <a:endParaRPr lang="en-US" sz="1600" dirty="0"/>
          </a:p>
        </p:txBody>
      </p:sp>
      <p:sp>
        <p:nvSpPr>
          <p:cNvPr id="4" name="Slide Number Placeholder 3"/>
          <p:cNvSpPr>
            <a:spLocks noGrp="1"/>
          </p:cNvSpPr>
          <p:nvPr>
            <p:ph type="sldNum" sz="quarter" idx="5"/>
          </p:nvPr>
        </p:nvSpPr>
        <p:spPr/>
        <p:txBody>
          <a:bodyPr/>
          <a:lstStyle/>
          <a:p>
            <a:fld id="{89127DD0-78AA-4B83-ACC2-46B73801369A}" type="slidenum">
              <a:rPr lang="en-US" smtClean="0"/>
              <a:t>9</a:t>
            </a:fld>
            <a:endParaRPr lang="en-US" dirty="0"/>
          </a:p>
        </p:txBody>
      </p:sp>
    </p:spTree>
    <p:extLst>
      <p:ext uri="{BB962C8B-B14F-4D97-AF65-F5344CB8AC3E}">
        <p14:creationId xmlns:p14="http://schemas.microsoft.com/office/powerpoint/2010/main" val="34595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B85A-5B72-EF64-5655-0FE59FAD4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D69BD-33B9-67C1-51F7-94BEF7F74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ED990-07C0-C8C4-42CF-0EE02861BE23}"/>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5" name="Footer Placeholder 4">
            <a:extLst>
              <a:ext uri="{FF2B5EF4-FFF2-40B4-BE49-F238E27FC236}">
                <a16:creationId xmlns:a16="http://schemas.microsoft.com/office/drawing/2014/main" id="{83EFDD67-CE01-2DC6-9942-06681AF8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84AB8-288F-C8C2-E893-4739EEA32A07}"/>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68712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E9B0-EEAE-FB80-1CC2-B8BDEF098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FEED1-A38C-7373-AB18-E0E98DADA8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FCBC9-46B4-795E-A5F3-E20B4733B8D0}"/>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5" name="Footer Placeholder 4">
            <a:extLst>
              <a:ext uri="{FF2B5EF4-FFF2-40B4-BE49-F238E27FC236}">
                <a16:creationId xmlns:a16="http://schemas.microsoft.com/office/drawing/2014/main" id="{93BCCEEF-5CE6-5EE7-4BF7-51F5516B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63838-4F3D-78C9-B5C3-3A4AC9556CAF}"/>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63829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F629D7-CD70-2096-E136-E313FD731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7FEC-FC54-BEFB-CAA3-80725CA8DE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5E7A3-6D7C-ECF5-6D82-77DD47AED2DA}"/>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5" name="Footer Placeholder 4">
            <a:extLst>
              <a:ext uri="{FF2B5EF4-FFF2-40B4-BE49-F238E27FC236}">
                <a16:creationId xmlns:a16="http://schemas.microsoft.com/office/drawing/2014/main" id="{3CF1D44A-7EBA-1FC8-668C-466BA33B1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A089E-557D-25F6-7862-E83A2AD28B51}"/>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62320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8D24-EF02-08F2-72CE-AD2206760D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9070E-4D44-C74F-C53A-ABFA3DBA1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22676-943D-74AD-F4D2-8C52982E84D5}"/>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5" name="Footer Placeholder 4">
            <a:extLst>
              <a:ext uri="{FF2B5EF4-FFF2-40B4-BE49-F238E27FC236}">
                <a16:creationId xmlns:a16="http://schemas.microsoft.com/office/drawing/2014/main" id="{E91293A0-BD47-D371-FD34-84746F38C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20A24-3D39-1B50-F031-B6B58B2890D2}"/>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36846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0982-1648-EDA2-A324-AED954E453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DF5F6C-5380-21A4-8758-684097CF0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46D60-4B7A-1339-DB71-97261C6BF3E3}"/>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5" name="Footer Placeholder 4">
            <a:extLst>
              <a:ext uri="{FF2B5EF4-FFF2-40B4-BE49-F238E27FC236}">
                <a16:creationId xmlns:a16="http://schemas.microsoft.com/office/drawing/2014/main" id="{2A236DFA-9056-9F90-D0E0-10F0F90D1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D0BEE-4401-2CB6-62D3-5A16CB3B508A}"/>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41173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D3B4-F988-D2DD-C7B8-FF17A0B6D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5A6EC-4BCB-BC3A-7146-86B20D250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ECD8F-CABB-93DA-222B-5E2A3FD17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6D3BA-6694-85E3-8657-B18E3D1A2425}"/>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6" name="Footer Placeholder 5">
            <a:extLst>
              <a:ext uri="{FF2B5EF4-FFF2-40B4-BE49-F238E27FC236}">
                <a16:creationId xmlns:a16="http://schemas.microsoft.com/office/drawing/2014/main" id="{5ECBCF20-F4CC-A81A-9B27-14C4EF22F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1A918-A1B7-1CFB-8616-BD2E70A6BF96}"/>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355278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AD4F-B69F-0D56-1A71-FD5882ECF8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E0C820-004A-BE1E-F5CD-22DB45AAF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AE673-EF93-44C0-2E80-E9629233C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6C8822-0B2D-9628-656C-DC46AF0AA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E0F50-3237-4BF9-4940-B2FDAB0C7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EBC220-5BDC-53DA-ED2D-C52864A0B204}"/>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8" name="Footer Placeholder 7">
            <a:extLst>
              <a:ext uri="{FF2B5EF4-FFF2-40B4-BE49-F238E27FC236}">
                <a16:creationId xmlns:a16="http://schemas.microsoft.com/office/drawing/2014/main" id="{6E998B8B-F814-C90D-B7B0-9CE4E359E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F10215-21FB-A13F-07BF-CE065BEF1B61}"/>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47016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5B9E-1593-92A9-258A-C736C97849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7D162-6CAA-5501-DB5D-C63470974EEC}"/>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4" name="Footer Placeholder 3">
            <a:extLst>
              <a:ext uri="{FF2B5EF4-FFF2-40B4-BE49-F238E27FC236}">
                <a16:creationId xmlns:a16="http://schemas.microsoft.com/office/drawing/2014/main" id="{962AFB5A-305A-9463-9C09-698AE04C7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548AC0-4988-0BA9-4263-0185A7B0DD7A}"/>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07653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45033-C84F-B08F-8123-902865A9AFC2}"/>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3" name="Footer Placeholder 2">
            <a:extLst>
              <a:ext uri="{FF2B5EF4-FFF2-40B4-BE49-F238E27FC236}">
                <a16:creationId xmlns:a16="http://schemas.microsoft.com/office/drawing/2014/main" id="{5D06B230-0978-0438-B43C-0FEC45E0EE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9A32B1-D3CE-57DE-2CAA-C6270F6EE9B3}"/>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252538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41C9-5217-01CC-32D2-382316C81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9BA43-40A1-66FA-7212-4964568AA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7034FD-20AB-1DE0-8F67-C55955C9B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1D05C-457F-3451-B6A3-C03B4A2C23A2}"/>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6" name="Footer Placeholder 5">
            <a:extLst>
              <a:ext uri="{FF2B5EF4-FFF2-40B4-BE49-F238E27FC236}">
                <a16:creationId xmlns:a16="http://schemas.microsoft.com/office/drawing/2014/main" id="{CBEEB9E5-E876-A356-912F-7E1C264A2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D7E86-7645-1FB3-663C-7E9051F7D8BE}"/>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379601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404C-A2B0-151E-879A-06AB785D4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D0952-A2B7-BB18-5CDC-D6DA99F8A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9B012-459A-ABB9-E7B0-178F3247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8B6CE-EE98-7C6A-54D2-17421655C6A8}"/>
              </a:ext>
            </a:extLst>
          </p:cNvPr>
          <p:cNvSpPr>
            <a:spLocks noGrp="1"/>
          </p:cNvSpPr>
          <p:nvPr>
            <p:ph type="dt" sz="half" idx="10"/>
          </p:nvPr>
        </p:nvSpPr>
        <p:spPr/>
        <p:txBody>
          <a:bodyPr/>
          <a:lstStyle/>
          <a:p>
            <a:fld id="{91A89737-EBFD-40B5-9654-7E2233A26B7B}" type="datetimeFigureOut">
              <a:rPr lang="en-US" smtClean="0"/>
              <a:t>5/27/2023</a:t>
            </a:fld>
            <a:endParaRPr lang="en-US"/>
          </a:p>
        </p:txBody>
      </p:sp>
      <p:sp>
        <p:nvSpPr>
          <p:cNvPr id="6" name="Footer Placeholder 5">
            <a:extLst>
              <a:ext uri="{FF2B5EF4-FFF2-40B4-BE49-F238E27FC236}">
                <a16:creationId xmlns:a16="http://schemas.microsoft.com/office/drawing/2014/main" id="{8EF4313B-818C-D5BC-88AB-4705A361B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A32A7-FB3A-1716-43F8-36FF07A4398A}"/>
              </a:ext>
            </a:extLst>
          </p:cNvPr>
          <p:cNvSpPr>
            <a:spLocks noGrp="1"/>
          </p:cNvSpPr>
          <p:nvPr>
            <p:ph type="sldNum" sz="quarter" idx="12"/>
          </p:nvPr>
        </p:nvSpPr>
        <p:spPr/>
        <p:txBody>
          <a:bodyPr/>
          <a:lstStyle/>
          <a:p>
            <a:fld id="{2EFDD2CB-F7AA-4341-8D09-2945BB0CE5E5}" type="slidenum">
              <a:rPr lang="en-US" smtClean="0"/>
              <a:t>‹#›</a:t>
            </a:fld>
            <a:endParaRPr lang="en-US"/>
          </a:p>
        </p:txBody>
      </p:sp>
    </p:spTree>
    <p:extLst>
      <p:ext uri="{BB962C8B-B14F-4D97-AF65-F5344CB8AC3E}">
        <p14:creationId xmlns:p14="http://schemas.microsoft.com/office/powerpoint/2010/main" val="925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67CA6-7FA3-5969-725D-617BEFCBA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60BBC-8D9A-B68C-714D-051F863DC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9CAE2-527F-BBF4-036E-87D6784AE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89737-EBFD-40B5-9654-7E2233A26B7B}" type="datetimeFigureOut">
              <a:rPr lang="en-US" smtClean="0"/>
              <a:t>5/27/2023</a:t>
            </a:fld>
            <a:endParaRPr lang="en-US"/>
          </a:p>
        </p:txBody>
      </p:sp>
      <p:sp>
        <p:nvSpPr>
          <p:cNvPr id="5" name="Footer Placeholder 4">
            <a:extLst>
              <a:ext uri="{FF2B5EF4-FFF2-40B4-BE49-F238E27FC236}">
                <a16:creationId xmlns:a16="http://schemas.microsoft.com/office/drawing/2014/main" id="{6CB396F3-23A5-0AAA-2492-254089421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D3205E-6ABE-3B45-79DC-DD74838E6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DD2CB-F7AA-4341-8D09-2945BB0CE5E5}" type="slidenum">
              <a:rPr lang="en-US" smtClean="0"/>
              <a:t>‹#›</a:t>
            </a:fld>
            <a:endParaRPr lang="en-US"/>
          </a:p>
        </p:txBody>
      </p:sp>
    </p:spTree>
    <p:extLst>
      <p:ext uri="{BB962C8B-B14F-4D97-AF65-F5344CB8AC3E}">
        <p14:creationId xmlns:p14="http://schemas.microsoft.com/office/powerpoint/2010/main" val="267060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a:bodyPr>
          <a:lstStyle/>
          <a:p>
            <a:pPr algn="l"/>
            <a:r>
              <a:rPr lang="en-US" sz="4400" dirty="0">
                <a:latin typeface="Amasis MT Pro Black" panose="02040A04050005020304" pitchFamily="18" charset="0"/>
              </a:rPr>
              <a:t>FREEDOM IS NOT FREE</a:t>
            </a:r>
            <a:br>
              <a:rPr lang="en-US" sz="4400" dirty="0">
                <a:latin typeface="Amasis MT Pro Black" panose="02040A04050005020304" pitchFamily="18" charset="0"/>
              </a:rPr>
            </a:br>
            <a:br>
              <a:rPr lang="en-US" sz="4400" dirty="0">
                <a:latin typeface="Amasis MT Pro Black" panose="02040A04050005020304" pitchFamily="18" charset="0"/>
              </a:rPr>
            </a:br>
            <a:br>
              <a:rPr lang="en-US" sz="4400" dirty="0">
                <a:latin typeface="Amasis MT Pro Black" panose="02040A04050005020304" pitchFamily="18" charset="0"/>
              </a:rPr>
            </a:br>
            <a:r>
              <a:rPr lang="en-US" sz="4400" dirty="0">
                <a:latin typeface="Amasis MT Pro Black" panose="02040A04050005020304" pitchFamily="18" charset="0"/>
              </a:rPr>
              <a:t>LA LIBERTAD NO ES GRATIS</a:t>
            </a: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endParaRPr lang="en-US" sz="20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1913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544761"/>
            <a:ext cx="8469374" cy="3781736"/>
          </a:xfrm>
        </p:spPr>
        <p:txBody>
          <a:bodyPr anchor="b">
            <a:normAutofit fontScale="90000"/>
          </a:bodyPr>
          <a:lstStyle/>
          <a:p>
            <a:pPr algn="l"/>
            <a:r>
              <a:rPr lang="es-ES" sz="4400" dirty="0">
                <a:latin typeface="Amasis MT Pro Black" panose="02040A04050005020304" pitchFamily="18" charset="0"/>
              </a:rPr>
              <a:t> Entonces dijo David a </a:t>
            </a:r>
            <a:r>
              <a:rPr lang="es-ES" sz="4400" dirty="0" err="1">
                <a:latin typeface="Amasis MT Pro Black" panose="02040A04050005020304" pitchFamily="18" charset="0"/>
              </a:rPr>
              <a:t>Ornán</a:t>
            </a:r>
            <a:r>
              <a:rPr lang="es-ES" sz="4400" dirty="0">
                <a:latin typeface="Amasis MT Pro Black" panose="02040A04050005020304" pitchFamily="18" charset="0"/>
              </a:rPr>
              <a:t>: Dame este lugar de la era, para que edifique un altar a Jehová; dámelo por su cabal precio, para que cese la mortandad en el pueblo. </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21:22</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153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625683"/>
            <a:ext cx="8469374" cy="3700814"/>
          </a:xfrm>
        </p:spPr>
        <p:txBody>
          <a:bodyPr anchor="b">
            <a:normAutofit fontScale="90000"/>
          </a:bodyPr>
          <a:lstStyle/>
          <a:p>
            <a:pPr algn="l"/>
            <a:r>
              <a:rPr lang="es-ES" sz="4400" dirty="0">
                <a:latin typeface="Amasis MT Pro Black" panose="02040A04050005020304" pitchFamily="18" charset="0"/>
              </a:rPr>
              <a:t>Y </a:t>
            </a:r>
            <a:r>
              <a:rPr lang="es-ES" sz="4400" dirty="0" err="1">
                <a:latin typeface="Amasis MT Pro Black" panose="02040A04050005020304" pitchFamily="18" charset="0"/>
              </a:rPr>
              <a:t>Ornán</a:t>
            </a:r>
            <a:r>
              <a:rPr lang="es-ES" sz="4400" dirty="0">
                <a:latin typeface="Amasis MT Pro Black" panose="02040A04050005020304" pitchFamily="18" charset="0"/>
              </a:rPr>
              <a:t> respondió a David: Tómala para ti, y haga mi señor el rey lo que bien le parezca; y aun los bueyes daré para el holocausto, y los trillos para leña, y trigo para la ofrenda; yo lo doy todo. </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21:23</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16342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fontScale="90000"/>
          </a:bodyPr>
          <a:lstStyle/>
          <a:p>
            <a:pPr algn="l"/>
            <a:r>
              <a:rPr lang="es-ES" sz="4400" dirty="0">
                <a:latin typeface="Amasis MT Pro Black" panose="02040A04050005020304" pitchFamily="18" charset="0"/>
              </a:rPr>
              <a:t>24 Entonces el rey David dijo a </a:t>
            </a:r>
            <a:r>
              <a:rPr lang="es-ES" sz="4400" dirty="0" err="1">
                <a:latin typeface="Amasis MT Pro Black" panose="02040A04050005020304" pitchFamily="18" charset="0"/>
              </a:rPr>
              <a:t>Ornán</a:t>
            </a:r>
            <a:r>
              <a:rPr lang="es-ES" sz="4400" dirty="0">
                <a:latin typeface="Amasis MT Pro Black" panose="02040A04050005020304" pitchFamily="18" charset="0"/>
              </a:rPr>
              <a:t>: No, sino que efectivamente la compraré por su justo precio; porque no tomaré para Jehová lo que es tuyo, ni sacrificaré holocausto que nada me cueste. </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21:24</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8227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a:bodyPr>
          <a:lstStyle/>
          <a:p>
            <a:pPr algn="l"/>
            <a:r>
              <a:rPr lang="es-ES" sz="4400" dirty="0">
                <a:latin typeface="Amasis MT Pro Black" panose="02040A04050005020304" pitchFamily="18" charset="0"/>
              </a:rPr>
              <a:t>Entonces David pagó a </a:t>
            </a:r>
            <a:r>
              <a:rPr lang="es-ES" sz="4400" dirty="0" err="1">
                <a:latin typeface="Amasis MT Pro Black" panose="02040A04050005020304" pitchFamily="18" charset="0"/>
              </a:rPr>
              <a:t>Arauna</a:t>
            </a:r>
            <a:r>
              <a:rPr lang="es-ES" sz="4400" dirty="0">
                <a:latin typeface="Amasis MT Pro Black" panose="02040A04050005020304" pitchFamily="18" charset="0"/>
              </a:rPr>
              <a:t> seiscientos siclos de oro por el sitio</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21:25</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48170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BB62159-F222-35E2-0CC3-9703B13FD9F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623" b="81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6AA5C9B-D8B1-02E6-D072-EA80BC5B8974}"/>
              </a:ext>
            </a:extLst>
          </p:cNvPr>
          <p:cNvSpPr>
            <a:spLocks noGrp="1"/>
          </p:cNvSpPr>
          <p:nvPr>
            <p:ph type="title"/>
          </p:nvPr>
        </p:nvSpPr>
        <p:spPr>
          <a:xfrm>
            <a:off x="838200" y="365125"/>
            <a:ext cx="3822189" cy="770948"/>
          </a:xfrm>
        </p:spPr>
        <p:txBody>
          <a:bodyPr vert="horz" lIns="91440" tIns="45720" rIns="91440" bIns="45720" rtlCol="0" anchor="ctr">
            <a:normAutofit/>
          </a:bodyPr>
          <a:lstStyle/>
          <a:p>
            <a:r>
              <a:rPr lang="en-US" sz="4000" dirty="0">
                <a:latin typeface="Aharoni" panose="02010803020104030203" pitchFamily="2" charset="-79"/>
                <a:cs typeface="Aharoni" panose="02010803020104030203" pitchFamily="2" charset="-79"/>
              </a:rPr>
              <a:t>1 </a:t>
            </a:r>
            <a:r>
              <a:rPr lang="en-US" sz="4000" dirty="0" err="1">
                <a:latin typeface="Aharoni" panose="02010803020104030203" pitchFamily="2" charset="-79"/>
                <a:cs typeface="Aharoni" panose="02010803020104030203" pitchFamily="2" charset="-79"/>
              </a:rPr>
              <a:t>Cronicas</a:t>
            </a:r>
            <a:r>
              <a:rPr lang="en-US" sz="4000" dirty="0">
                <a:latin typeface="Aharoni" panose="02010803020104030203" pitchFamily="2" charset="-79"/>
                <a:cs typeface="Aharoni" panose="02010803020104030203" pitchFamily="2" charset="-79"/>
              </a:rPr>
              <a:t> 21:17</a:t>
            </a:r>
          </a:p>
        </p:txBody>
      </p:sp>
      <p:sp>
        <p:nvSpPr>
          <p:cNvPr id="7" name="Text Placeholder 6">
            <a:extLst>
              <a:ext uri="{FF2B5EF4-FFF2-40B4-BE49-F238E27FC236}">
                <a16:creationId xmlns:a16="http://schemas.microsoft.com/office/drawing/2014/main" id="{8A36B07F-4D49-D24A-02AC-22E46EECAAB8}"/>
              </a:ext>
            </a:extLst>
          </p:cNvPr>
          <p:cNvSpPr>
            <a:spLocks noGrp="1"/>
          </p:cNvSpPr>
          <p:nvPr>
            <p:ph type="body" sz="half" idx="2"/>
          </p:nvPr>
        </p:nvSpPr>
        <p:spPr>
          <a:xfrm>
            <a:off x="0" y="1884217"/>
            <a:ext cx="5624945" cy="4849091"/>
          </a:xfrm>
        </p:spPr>
        <p:txBody>
          <a:bodyPr vert="horz" lIns="91440" tIns="45720" rIns="91440" bIns="45720" rtlCol="0">
            <a:normAutofit/>
          </a:bodyPr>
          <a:lstStyle/>
          <a:p>
            <a:pPr indent="-228600">
              <a:buFont typeface="Arial" panose="020B0604020202020204" pitchFamily="34" charset="0"/>
              <a:buChar char="•"/>
            </a:pPr>
            <a:endParaRPr lang="en-US"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578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BB62159-F222-35E2-0CC3-9703B13FD9F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623" b="813"/>
          <a:stretch/>
        </p:blipFill>
        <p:spPr bwMode="auto">
          <a:xfrm>
            <a:off x="2522356" y="249392"/>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6AA5C9B-D8B1-02E6-D072-EA80BC5B8974}"/>
              </a:ext>
            </a:extLst>
          </p:cNvPr>
          <p:cNvSpPr>
            <a:spLocks noGrp="1"/>
          </p:cNvSpPr>
          <p:nvPr>
            <p:ph type="title"/>
          </p:nvPr>
        </p:nvSpPr>
        <p:spPr>
          <a:xfrm>
            <a:off x="838200" y="365125"/>
            <a:ext cx="3822189" cy="770948"/>
          </a:xfrm>
        </p:spPr>
        <p:txBody>
          <a:bodyPr vert="horz" lIns="91440" tIns="45720" rIns="91440" bIns="45720" rtlCol="0" anchor="ctr">
            <a:normAutofit/>
          </a:bodyPr>
          <a:lstStyle/>
          <a:p>
            <a:r>
              <a:rPr lang="en-US" sz="4000" dirty="0">
                <a:latin typeface="Aharoni" panose="02010803020104030203" pitchFamily="2" charset="-79"/>
                <a:cs typeface="Aharoni" panose="02010803020104030203" pitchFamily="2" charset="-79"/>
              </a:rPr>
              <a:t>1 </a:t>
            </a:r>
            <a:r>
              <a:rPr lang="en-US" sz="4000" dirty="0" err="1">
                <a:latin typeface="Aharoni" panose="02010803020104030203" pitchFamily="2" charset="-79"/>
                <a:cs typeface="Aharoni" panose="02010803020104030203" pitchFamily="2" charset="-79"/>
              </a:rPr>
              <a:t>Cronicas</a:t>
            </a:r>
            <a:r>
              <a:rPr lang="en-US" sz="4000" dirty="0">
                <a:latin typeface="Aharoni" panose="02010803020104030203" pitchFamily="2" charset="-79"/>
                <a:cs typeface="Aharoni" panose="02010803020104030203" pitchFamily="2" charset="-79"/>
              </a:rPr>
              <a:t> 21:17</a:t>
            </a:r>
          </a:p>
        </p:txBody>
      </p:sp>
      <p:sp>
        <p:nvSpPr>
          <p:cNvPr id="7" name="Text Placeholder 6">
            <a:extLst>
              <a:ext uri="{FF2B5EF4-FFF2-40B4-BE49-F238E27FC236}">
                <a16:creationId xmlns:a16="http://schemas.microsoft.com/office/drawing/2014/main" id="{8A36B07F-4D49-D24A-02AC-22E46EECAAB8}"/>
              </a:ext>
            </a:extLst>
          </p:cNvPr>
          <p:cNvSpPr>
            <a:spLocks noGrp="1"/>
          </p:cNvSpPr>
          <p:nvPr>
            <p:ph type="body" sz="half" idx="2"/>
          </p:nvPr>
        </p:nvSpPr>
        <p:spPr>
          <a:xfrm>
            <a:off x="0" y="1884217"/>
            <a:ext cx="5624945" cy="4849091"/>
          </a:xfrm>
        </p:spPr>
        <p:txBody>
          <a:bodyPr vert="horz" lIns="91440" tIns="45720" rIns="91440" bIns="45720" rtlCol="0">
            <a:normAutofit/>
          </a:bodyPr>
          <a:lstStyle/>
          <a:p>
            <a:pPr indent="-228600">
              <a:buFont typeface="Arial" panose="020B0604020202020204" pitchFamily="34" charset="0"/>
              <a:buChar char="•"/>
            </a:pPr>
            <a:r>
              <a:rPr lang="es-ES" sz="3600" b="1" dirty="0">
                <a:latin typeface="Aharoni" panose="02010803020104030203" pitchFamily="2" charset="-79"/>
                <a:cs typeface="Aharoni" panose="02010803020104030203" pitchFamily="2" charset="-79"/>
              </a:rPr>
              <a:t>«¿No fui yo quien ordenó que se contaran los combatientes? </a:t>
            </a:r>
          </a:p>
          <a:p>
            <a:pPr indent="-228600">
              <a:buFont typeface="Arial" panose="020B0604020202020204" pitchFamily="34" charset="0"/>
              <a:buChar char="•"/>
            </a:pPr>
            <a:r>
              <a:rPr lang="es-ES" sz="3600" b="1" dirty="0">
                <a:latin typeface="Aharoni" panose="02010803020104030203" pitchFamily="2" charset="-79"/>
                <a:cs typeface="Aharoni" panose="02010803020104030203" pitchFamily="2" charset="-79"/>
              </a:rPr>
              <a:t>Yo … he pecado y he hecho mal.</a:t>
            </a:r>
            <a:endParaRPr lang="en-US"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109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crosses on a mountain&#10;&#10;Description automatically generated with low confidence">
            <a:extLst>
              <a:ext uri="{FF2B5EF4-FFF2-40B4-BE49-F238E27FC236}">
                <a16:creationId xmlns:a16="http://schemas.microsoft.com/office/drawing/2014/main" id="{5191A94D-6A78-89FD-181B-9FAF514158F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4623" b="81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B8C8D1-F4A3-69B2-82D8-2564F4D19802}"/>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dirty="0"/>
              <a:t>+1 281 960 7177</a:t>
            </a:r>
          </a:p>
        </p:txBody>
      </p:sp>
      <p:sp>
        <p:nvSpPr>
          <p:cNvPr id="3" name="Content Placeholder 2">
            <a:extLst>
              <a:ext uri="{FF2B5EF4-FFF2-40B4-BE49-F238E27FC236}">
                <a16:creationId xmlns:a16="http://schemas.microsoft.com/office/drawing/2014/main" id="{2A4E1439-7443-F795-F5C2-27D1ED9358F3}"/>
              </a:ext>
            </a:extLst>
          </p:cNvPr>
          <p:cNvSpPr>
            <a:spLocks noGrp="1"/>
          </p:cNvSpPr>
          <p:nvPr>
            <p:ph sz="half" idx="1"/>
          </p:nvPr>
        </p:nvSpPr>
        <p:spPr>
          <a:xfrm>
            <a:off x="381000" y="2434201"/>
            <a:ext cx="5229225" cy="3742762"/>
          </a:xfrm>
        </p:spPr>
        <p:txBody>
          <a:bodyPr vert="horz" lIns="91440" tIns="45720" rIns="91440" bIns="45720" rtlCol="0">
            <a:normAutofit/>
          </a:bodyPr>
          <a:lstStyle/>
          <a:p>
            <a:r>
              <a:rPr lang="es-ES" sz="3600" dirty="0">
                <a:latin typeface="Aharoni" panose="02010803020104030203" pitchFamily="2" charset="-79"/>
                <a:cs typeface="Aharoni" panose="02010803020104030203" pitchFamily="2" charset="-79"/>
              </a:rPr>
              <a:t>… hemos sido santificados mediante la ofrenda del cuerpo de Jesucristo ofrecida de una vez para siempre. [</a:t>
            </a:r>
            <a:r>
              <a:rPr lang="es-ES" sz="3600" dirty="0" err="1">
                <a:latin typeface="Aharoni" panose="02010803020104030203" pitchFamily="2" charset="-79"/>
                <a:cs typeface="Aharoni" panose="02010803020104030203" pitchFamily="2" charset="-79"/>
              </a:rPr>
              <a:t>Heb</a:t>
            </a:r>
            <a:r>
              <a:rPr lang="es-ES" sz="3600" dirty="0">
                <a:latin typeface="Aharoni" panose="02010803020104030203" pitchFamily="2" charset="-79"/>
                <a:cs typeface="Aharoni" panose="02010803020104030203" pitchFamily="2" charset="-79"/>
              </a:rPr>
              <a:t>. 10:10]</a:t>
            </a:r>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7113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a:bodyPr>
          <a:lstStyle/>
          <a:p>
            <a:pPr algn="l"/>
            <a:r>
              <a:rPr lang="es-ES" sz="4400">
                <a:latin typeface="Amasis MT Pro Black" panose="02040A04050005020304" pitchFamily="18" charset="0"/>
              </a:rPr>
              <a:t> </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a:t>
            </a:r>
            <a:r>
              <a:rPr lang="es-ES" sz="3600">
                <a:latin typeface="Amasis MT Pro Black" panose="02040A04050005020304" pitchFamily="18" charset="0"/>
              </a:rPr>
              <a:t>CRONICAS 21:</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608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merican Flag | Fotolip.com Rich image and wallpaper">
            <a:extLst>
              <a:ext uri="{FF2B5EF4-FFF2-40B4-BE49-F238E27FC236}">
                <a16:creationId xmlns:a16="http://schemas.microsoft.com/office/drawing/2014/main" id="{7B4ED6FB-09CA-0D4B-E24B-D093C6767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3576"/>
          <a:stretch/>
        </p:blipFill>
        <p:spPr bwMode="auto">
          <a:xfrm>
            <a:off x="3537343"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F113EE-87F2-8892-B03C-F2E76596DB82}"/>
              </a:ext>
            </a:extLst>
          </p:cNvPr>
          <p:cNvSpPr>
            <a:spLocks noGrp="1"/>
          </p:cNvSpPr>
          <p:nvPr>
            <p:ph type="title"/>
          </p:nvPr>
        </p:nvSpPr>
        <p:spPr>
          <a:xfrm>
            <a:off x="7776926" y="1006157"/>
            <a:ext cx="4058411" cy="408150"/>
          </a:xfrm>
        </p:spPr>
        <p:txBody>
          <a:bodyPr anchor="b">
            <a:noAutofit/>
          </a:bodyPr>
          <a:lstStyle/>
          <a:p>
            <a:pPr algn="r"/>
            <a:r>
              <a:rPr lang="en-US" dirty="0">
                <a:latin typeface="Aharoni" panose="02010803020104030203" pitchFamily="2" charset="-79"/>
                <a:cs typeface="Aharoni" panose="02010803020104030203" pitchFamily="2" charset="-79"/>
              </a:rPr>
              <a:t>1 </a:t>
            </a:r>
            <a:r>
              <a:rPr lang="en-US" dirty="0" err="1">
                <a:latin typeface="Aharoni" panose="02010803020104030203" pitchFamily="2" charset="-79"/>
                <a:cs typeface="Aharoni" panose="02010803020104030203" pitchFamily="2" charset="-79"/>
              </a:rPr>
              <a:t>Cronicas</a:t>
            </a:r>
            <a:r>
              <a:rPr lang="en-US" dirty="0">
                <a:latin typeface="Aharoni" panose="02010803020104030203" pitchFamily="2" charset="-79"/>
                <a:cs typeface="Aharoni" panose="02010803020104030203" pitchFamily="2" charset="-79"/>
              </a:rPr>
              <a:t> 21:26</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B223A3-5F5D-8813-4B28-EFA10EE216CA}"/>
              </a:ext>
            </a:extLst>
          </p:cNvPr>
          <p:cNvSpPr>
            <a:spLocks noGrp="1"/>
          </p:cNvSpPr>
          <p:nvPr>
            <p:ph idx="1"/>
          </p:nvPr>
        </p:nvSpPr>
        <p:spPr>
          <a:xfrm>
            <a:off x="371093" y="498764"/>
            <a:ext cx="7405833" cy="6013427"/>
          </a:xfrm>
        </p:spPr>
        <p:txBody>
          <a:bodyPr anchor="t">
            <a:normAutofit/>
          </a:bodyPr>
          <a:lstStyle/>
          <a:p>
            <a:r>
              <a:rPr lang="es-ES" sz="3600" dirty="0">
                <a:latin typeface="Amasis MT Pro Black" panose="02040A04050005020304" pitchFamily="18" charset="0"/>
              </a:rPr>
              <a:t> </a:t>
            </a:r>
            <a:r>
              <a:rPr lang="es-ES" sz="4800" dirty="0">
                <a:latin typeface="Aharoni" panose="02010803020104030203" pitchFamily="2" charset="-79"/>
                <a:cs typeface="Aharoni" panose="02010803020104030203" pitchFamily="2" charset="-79"/>
              </a:rPr>
              <a:t>Y edificó allí David un altar a Jehová, en el que ofreció holocaustos y ofrendas de paz, e invocó a Jehová, quien le respondió por fuego desde los cielos en el altar del holocausto. </a:t>
            </a:r>
            <a:endParaRPr lang="es-ES" sz="3600" dirty="0">
              <a:latin typeface="Amasis MT Pro Black" panose="02040A04050005020304" pitchFamily="18" charset="0"/>
            </a:endParaRPr>
          </a:p>
        </p:txBody>
      </p:sp>
    </p:spTree>
    <p:extLst>
      <p:ext uri="{BB962C8B-B14F-4D97-AF65-F5344CB8AC3E}">
        <p14:creationId xmlns:p14="http://schemas.microsoft.com/office/powerpoint/2010/main" val="8005272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merican Flag | Fotolip.com Rich image and wallpaper">
            <a:extLst>
              <a:ext uri="{FF2B5EF4-FFF2-40B4-BE49-F238E27FC236}">
                <a16:creationId xmlns:a16="http://schemas.microsoft.com/office/drawing/2014/main" id="{7B4ED6FB-09CA-0D4B-E24B-D093C6767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3576"/>
          <a:stretch/>
        </p:blipFill>
        <p:spPr bwMode="auto">
          <a:xfrm>
            <a:off x="3577210"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F113EE-87F2-8892-B03C-F2E76596DB82}"/>
              </a:ext>
            </a:extLst>
          </p:cNvPr>
          <p:cNvSpPr>
            <a:spLocks noGrp="1"/>
          </p:cNvSpPr>
          <p:nvPr>
            <p:ph type="title"/>
          </p:nvPr>
        </p:nvSpPr>
        <p:spPr>
          <a:xfrm>
            <a:off x="8395855" y="1006157"/>
            <a:ext cx="3439482" cy="408150"/>
          </a:xfrm>
        </p:spPr>
        <p:txBody>
          <a:bodyPr anchor="b">
            <a:noAutofit/>
          </a:bodyPr>
          <a:lstStyle/>
          <a:p>
            <a:pPr algn="r"/>
            <a:r>
              <a:rPr lang="en-US" dirty="0">
                <a:latin typeface="Aharoni" panose="02010803020104030203" pitchFamily="2" charset="-79"/>
                <a:cs typeface="Aharoni" panose="02010803020104030203" pitchFamily="2" charset="-79"/>
              </a:rPr>
              <a:t>1 </a:t>
            </a:r>
            <a:r>
              <a:rPr lang="en-US" dirty="0" err="1">
                <a:latin typeface="Aharoni" panose="02010803020104030203" pitchFamily="2" charset="-79"/>
                <a:cs typeface="Aharoni" panose="02010803020104030203" pitchFamily="2" charset="-79"/>
              </a:rPr>
              <a:t>Cronicas</a:t>
            </a:r>
            <a:r>
              <a:rPr lang="en-US" dirty="0">
                <a:latin typeface="Aharoni" panose="02010803020104030203" pitchFamily="2" charset="-79"/>
                <a:cs typeface="Aharoni" panose="02010803020104030203" pitchFamily="2" charset="-79"/>
              </a:rPr>
              <a:t> 21:27</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B223A3-5F5D-8813-4B28-EFA10EE216CA}"/>
              </a:ext>
            </a:extLst>
          </p:cNvPr>
          <p:cNvSpPr>
            <a:spLocks noGrp="1"/>
          </p:cNvSpPr>
          <p:nvPr>
            <p:ph idx="1"/>
          </p:nvPr>
        </p:nvSpPr>
        <p:spPr>
          <a:xfrm>
            <a:off x="371093" y="263236"/>
            <a:ext cx="8668512" cy="6248955"/>
          </a:xfrm>
        </p:spPr>
        <p:txBody>
          <a:bodyPr anchor="t">
            <a:normAutofit fontScale="92500" lnSpcReduction="10000"/>
          </a:bodyPr>
          <a:lstStyle/>
          <a:p>
            <a:r>
              <a:rPr lang="es-ES" sz="4800" dirty="0">
                <a:latin typeface="Aharoni" panose="02010803020104030203" pitchFamily="2" charset="-79"/>
                <a:cs typeface="Aharoni" panose="02010803020104030203" pitchFamily="2" charset="-79"/>
              </a:rPr>
              <a:t>Entonces Jehová habló al ángel, y este volvió su espada a la vaina.</a:t>
            </a:r>
          </a:p>
          <a:p>
            <a:endParaRPr lang="es-ES" sz="3600" dirty="0">
              <a:latin typeface="Amasis MT Pro Black" panose="02040A04050005020304" pitchFamily="18" charset="0"/>
            </a:endParaRPr>
          </a:p>
          <a:p>
            <a:r>
              <a:rPr lang="en-US" sz="3600" dirty="0">
                <a:latin typeface="Amasis MT Pro Black" panose="02040A04050005020304" pitchFamily="18" charset="0"/>
              </a:rPr>
              <a:t>.Then the Lord commanded the angel to put his sword back into its holder. </a:t>
            </a:r>
          </a:p>
          <a:p>
            <a:endParaRPr lang="en-US" sz="3600" dirty="0">
              <a:latin typeface="Amasis MT Pro Black" panose="02040A04050005020304" pitchFamily="18" charset="0"/>
            </a:endParaRPr>
          </a:p>
          <a:p>
            <a:r>
              <a:rPr lang="en-US" sz="3600" dirty="0">
                <a:latin typeface="Amasis MT Pro Black" panose="02040A04050005020304" pitchFamily="18" charset="0"/>
              </a:rPr>
              <a:t>EL SACRICIO DETUVO  EL CASTIGO]</a:t>
            </a:r>
          </a:p>
          <a:p>
            <a:endParaRPr lang="en-US" sz="3600" dirty="0">
              <a:latin typeface="Amasis MT Pro Black" panose="02040A04050005020304" pitchFamily="18" charset="0"/>
            </a:endParaRPr>
          </a:p>
          <a:p>
            <a:r>
              <a:rPr lang="en-US" sz="3600" dirty="0">
                <a:latin typeface="Amasis MT Pro Black" panose="02040A04050005020304" pitchFamily="18" charset="0"/>
              </a:rPr>
              <a:t>THE SACRIFICE STOPPED THE PUNISHMENT </a:t>
            </a:r>
          </a:p>
        </p:txBody>
      </p:sp>
    </p:spTree>
    <p:extLst>
      <p:ext uri="{BB962C8B-B14F-4D97-AF65-F5344CB8AC3E}">
        <p14:creationId xmlns:p14="http://schemas.microsoft.com/office/powerpoint/2010/main" val="14608781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1D7DB9-12B0-8A11-6889-C4E1FA25C777}"/>
              </a:ext>
            </a:extLst>
          </p:cNvPr>
          <p:cNvSpPr>
            <a:spLocks noGrp="1"/>
          </p:cNvSpPr>
          <p:nvPr>
            <p:ph type="title"/>
          </p:nvPr>
        </p:nvSpPr>
        <p:spPr>
          <a:xfrm>
            <a:off x="1020467" y="1397120"/>
            <a:ext cx="4707671" cy="1225650"/>
          </a:xfrm>
        </p:spPr>
        <p:txBody>
          <a:bodyPr vert="horz" lIns="91440" tIns="45720" rIns="91440" bIns="45720" rtlCol="0" anchor="b">
            <a:normAutofit fontScale="90000"/>
          </a:bodyPr>
          <a:lstStyle/>
          <a:p>
            <a:r>
              <a:rPr lang="es-ES" sz="4000" dirty="0">
                <a:solidFill>
                  <a:schemeClr val="bg1"/>
                </a:solidFill>
              </a:rPr>
              <a:t> Al pasar por la ciudad, vi todos sus santuarios y hasta encontré un altar que tenía escrito: </a:t>
            </a:r>
            <a:endParaRPr lang="en-US" sz="3800" dirty="0">
              <a:solidFill>
                <a:schemeClr val="bg1"/>
              </a:solidFill>
            </a:endParaRPr>
          </a:p>
        </p:txBody>
      </p:sp>
      <p:sp>
        <p:nvSpPr>
          <p:cNvPr id="4" name="Text Placeholder 3">
            <a:extLst>
              <a:ext uri="{FF2B5EF4-FFF2-40B4-BE49-F238E27FC236}">
                <a16:creationId xmlns:a16="http://schemas.microsoft.com/office/drawing/2014/main" id="{4B6284B0-8FCC-02F0-B84E-A86D65AD73A0}"/>
              </a:ext>
            </a:extLst>
          </p:cNvPr>
          <p:cNvSpPr>
            <a:spLocks noGrp="1"/>
          </p:cNvSpPr>
          <p:nvPr>
            <p:ph type="body" sz="half" idx="2"/>
          </p:nvPr>
        </p:nvSpPr>
        <p:spPr>
          <a:xfrm>
            <a:off x="1020467" y="2891752"/>
            <a:ext cx="5422106" cy="2569128"/>
          </a:xfrm>
        </p:spPr>
        <p:txBody>
          <a:bodyPr vert="horz" lIns="91440" tIns="45720" rIns="91440" bIns="45720" rtlCol="0">
            <a:normAutofit/>
          </a:bodyPr>
          <a:lstStyle/>
          <a:p>
            <a:pPr indent="-228600">
              <a:buFont typeface="Arial" panose="020B0604020202020204" pitchFamily="34" charset="0"/>
              <a:buChar char="•"/>
            </a:pPr>
            <a:r>
              <a:rPr lang="es-ES" sz="4000" b="1" dirty="0">
                <a:solidFill>
                  <a:schemeClr val="bg1"/>
                </a:solidFill>
              </a:rPr>
              <a:t>“Al Dios no conocido”. Yo les hablo de ese que ustedes adoran sin conocerlo.</a:t>
            </a:r>
            <a:endParaRPr lang="en-US" sz="4000" b="1" dirty="0">
              <a:solidFill>
                <a:schemeClr val="bg1"/>
              </a:solidFill>
            </a:endParaRPr>
          </a:p>
        </p:txBody>
      </p:sp>
      <p:pic>
        <p:nvPicPr>
          <p:cNvPr id="2050" name="Picture 2" descr="Image result for unknown soldier tomb pics">
            <a:extLst>
              <a:ext uri="{FF2B5EF4-FFF2-40B4-BE49-F238E27FC236}">
                <a16:creationId xmlns:a16="http://schemas.microsoft.com/office/drawing/2014/main" id="{A218E9F1-061E-66B9-FB44-9DF70A66FF6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751" r="11181"/>
          <a:stretch/>
        </p:blipFill>
        <p:spPr bwMode="auto">
          <a:xfrm>
            <a:off x="6735467" y="977900"/>
            <a:ext cx="5037433" cy="482600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67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a:bodyPr>
          <a:lstStyle/>
          <a:p>
            <a:pPr algn="l"/>
            <a:r>
              <a:rPr lang="en-US" sz="4400" dirty="0">
                <a:latin typeface="Amasis MT Pro Black" panose="02040A04050005020304" pitchFamily="18" charset="0"/>
              </a:rPr>
              <a:t>FREEDOM IS NOT FREE</a:t>
            </a:r>
            <a:br>
              <a:rPr lang="en-US" sz="4400" dirty="0">
                <a:latin typeface="Amasis MT Pro Black" panose="02040A04050005020304" pitchFamily="18" charset="0"/>
              </a:rPr>
            </a:br>
            <a:br>
              <a:rPr lang="en-US" sz="4400" dirty="0">
                <a:latin typeface="Amasis MT Pro Black" panose="02040A04050005020304" pitchFamily="18" charset="0"/>
              </a:rPr>
            </a:br>
            <a:br>
              <a:rPr lang="en-US" sz="4400" dirty="0">
                <a:latin typeface="Amasis MT Pro Black" panose="02040A04050005020304" pitchFamily="18" charset="0"/>
              </a:rPr>
            </a:br>
            <a:r>
              <a:rPr lang="en-US" sz="4400" dirty="0">
                <a:latin typeface="Amasis MT Pro Black" panose="02040A04050005020304" pitchFamily="18" charset="0"/>
              </a:rPr>
              <a:t>LA LIBERTAD NO ES GRATIS</a:t>
            </a: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lnSpcReduction="10000"/>
          </a:bodyPr>
          <a:lstStyle/>
          <a:p>
            <a:pPr algn="l"/>
            <a:r>
              <a:rPr lang="es-ES" sz="2000" dirty="0">
                <a:latin typeface="Amasis MT Pro Black" panose="02040A04050005020304" pitchFamily="18" charset="0"/>
              </a:rPr>
              <a:t>"</a:t>
            </a:r>
            <a:r>
              <a:rPr lang="es-ES" sz="4200" dirty="0">
                <a:latin typeface="Amasis MT Pro Black" panose="02040A04050005020304" pitchFamily="18" charset="0"/>
              </a:rPr>
              <a:t>No tomaré para el Señor lo que es tuyo, ni sacrificaré una ofrenda … que no me cuesta nada".</a:t>
            </a:r>
            <a:endParaRPr lang="en-US" sz="20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7633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a:bodyPr>
          <a:lstStyle/>
          <a:p>
            <a:pPr algn="l"/>
            <a:r>
              <a:rPr lang="es-ES" sz="4400" dirty="0">
                <a:latin typeface="Amasis MT Pro Black" panose="02040A04050005020304" pitchFamily="18" charset="0"/>
              </a:rPr>
              <a:t> Así Jehová envió una peste en Israel, y murieron de Israel setenta mil hombres.</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21:14</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4937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1122363"/>
            <a:ext cx="8469374" cy="3204134"/>
          </a:xfrm>
        </p:spPr>
        <p:txBody>
          <a:bodyPr anchor="b">
            <a:normAutofit/>
          </a:bodyPr>
          <a:lstStyle/>
          <a:p>
            <a:pPr algn="l"/>
            <a:r>
              <a:rPr lang="es-ES" sz="4400" dirty="0">
                <a:latin typeface="Amasis MT Pro Black" panose="02040A04050005020304" pitchFamily="18" charset="0"/>
              </a:rPr>
              <a:t> El ángel del SEÑOR estaba junto al lugar donde se trilla el trigo, propiedad de </a:t>
            </a:r>
            <a:r>
              <a:rPr lang="es-ES" sz="4400" dirty="0" err="1">
                <a:latin typeface="Amasis MT Pro Black" panose="02040A04050005020304" pitchFamily="18" charset="0"/>
              </a:rPr>
              <a:t>Ornán</a:t>
            </a:r>
            <a:r>
              <a:rPr lang="es-ES" sz="4400" dirty="0">
                <a:latin typeface="Amasis MT Pro Black" panose="02040A04050005020304" pitchFamily="18" charset="0"/>
              </a:rPr>
              <a:t> el jebuseo.</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21:15</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7582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37343"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0" y="1122363"/>
            <a:ext cx="9081655" cy="3204134"/>
          </a:xfrm>
        </p:spPr>
        <p:txBody>
          <a:bodyPr anchor="b">
            <a:normAutofit fontScale="90000"/>
          </a:bodyPr>
          <a:lstStyle/>
          <a:p>
            <a:pPr algn="l"/>
            <a:r>
              <a:rPr lang="es-ES" sz="4400" dirty="0">
                <a:latin typeface="Amasis MT Pro Black" panose="02040A04050005020304" pitchFamily="18" charset="0"/>
              </a:rPr>
              <a:t> Dijo también el Señor: Simón, Simón, he aquí Satanás os ha pedido para zarandearos como a trigo; 32 pero yo he rogado por ti, que tu fe no falte; y tú, una vez vuelto, confirma a tus hermanos </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Lucas 22:31 - 32</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602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Flag | Fotolip.com Rich image and wallpaper">
            <a:extLst>
              <a:ext uri="{FF2B5EF4-FFF2-40B4-BE49-F238E27FC236}">
                <a16:creationId xmlns:a16="http://schemas.microsoft.com/office/drawing/2014/main" id="{7BBB978C-9824-8F9C-8948-8C3128AB5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 t="9091" r="2074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A957B-B612-8534-C877-6ADFAA07266F}"/>
              </a:ext>
            </a:extLst>
          </p:cNvPr>
          <p:cNvSpPr>
            <a:spLocks noGrp="1"/>
          </p:cNvSpPr>
          <p:nvPr>
            <p:ph type="ctrTitle"/>
          </p:nvPr>
        </p:nvSpPr>
        <p:spPr>
          <a:xfrm>
            <a:off x="477981" y="544761"/>
            <a:ext cx="8469374" cy="3781736"/>
          </a:xfrm>
        </p:spPr>
        <p:txBody>
          <a:bodyPr anchor="b">
            <a:normAutofit/>
          </a:bodyPr>
          <a:lstStyle/>
          <a:p>
            <a:pPr algn="l"/>
            <a:r>
              <a:rPr lang="es-ES" sz="4400" dirty="0">
                <a:latin typeface="Amasis MT Pro Black" panose="02040A04050005020304" pitchFamily="18" charset="0"/>
              </a:rPr>
              <a:t>21 Y viniendo David a </a:t>
            </a:r>
            <a:r>
              <a:rPr lang="es-ES" sz="4400" dirty="0" err="1">
                <a:latin typeface="Amasis MT Pro Black" panose="02040A04050005020304" pitchFamily="18" charset="0"/>
              </a:rPr>
              <a:t>Ornán</a:t>
            </a:r>
            <a:r>
              <a:rPr lang="es-ES" sz="4400" dirty="0">
                <a:latin typeface="Amasis MT Pro Black" panose="02040A04050005020304" pitchFamily="18" charset="0"/>
              </a:rPr>
              <a:t>, miró </a:t>
            </a:r>
            <a:r>
              <a:rPr lang="es-ES" sz="4400" dirty="0" err="1">
                <a:latin typeface="Amasis MT Pro Black" panose="02040A04050005020304" pitchFamily="18" charset="0"/>
              </a:rPr>
              <a:t>Ornán</a:t>
            </a:r>
            <a:r>
              <a:rPr lang="es-ES" sz="4400" dirty="0">
                <a:latin typeface="Amasis MT Pro Black" panose="02040A04050005020304" pitchFamily="18" charset="0"/>
              </a:rPr>
              <a:t>, y vio a David; y saliendo de la era, se postró en tierra ante David. </a:t>
            </a:r>
            <a:endParaRPr lang="en-US" sz="4400" dirty="0">
              <a:latin typeface="Amasis MT Pro Black" panose="02040A04050005020304" pitchFamily="18" charset="0"/>
            </a:endParaRPr>
          </a:p>
        </p:txBody>
      </p:sp>
      <p:sp>
        <p:nvSpPr>
          <p:cNvPr id="3" name="Subtitle 2">
            <a:extLst>
              <a:ext uri="{FF2B5EF4-FFF2-40B4-BE49-F238E27FC236}">
                <a16:creationId xmlns:a16="http://schemas.microsoft.com/office/drawing/2014/main" id="{A32F9EB6-7B75-7BF5-3292-C9B73BF67CE3}"/>
              </a:ext>
            </a:extLst>
          </p:cNvPr>
          <p:cNvSpPr>
            <a:spLocks noGrp="1"/>
          </p:cNvSpPr>
          <p:nvPr>
            <p:ph type="subTitle" idx="1"/>
          </p:nvPr>
        </p:nvSpPr>
        <p:spPr>
          <a:xfrm>
            <a:off x="477980" y="4872922"/>
            <a:ext cx="10856959" cy="1718001"/>
          </a:xfrm>
        </p:spPr>
        <p:txBody>
          <a:bodyPr>
            <a:normAutofit/>
          </a:bodyPr>
          <a:lstStyle/>
          <a:p>
            <a:pPr algn="l"/>
            <a:r>
              <a:rPr lang="es-ES" sz="3600" dirty="0">
                <a:latin typeface="Amasis MT Pro Black" panose="02040A04050005020304" pitchFamily="18" charset="0"/>
              </a:rPr>
              <a:t>1 CRONICAS 21:21</a:t>
            </a:r>
            <a:endParaRPr lang="en-US" sz="3600" dirty="0">
              <a:latin typeface="Amasis MT Pro Black" panose="02040A04050005020304" pitchFamily="18"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2822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2185</Words>
  <Application>Microsoft Office PowerPoint</Application>
  <PresentationFormat>Widescreen</PresentationFormat>
  <Paragraphs>112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Amasis MT Pro Black</vt:lpstr>
      <vt:lpstr>Arial</vt:lpstr>
      <vt:lpstr>Calibri</vt:lpstr>
      <vt:lpstr>Calibri Light</vt:lpstr>
      <vt:lpstr>system-ui</vt:lpstr>
      <vt:lpstr>Office Theme</vt:lpstr>
      <vt:lpstr>FREEDOM IS NOT FREE   LA LIBERTAD NO ES GRATIS</vt:lpstr>
      <vt:lpstr>1 Cronicas 21:26</vt:lpstr>
      <vt:lpstr>1 Cronicas 21:27</vt:lpstr>
      <vt:lpstr> Al pasar por la ciudad, vi todos sus santuarios y hasta encontré un altar que tenía escrito: </vt:lpstr>
      <vt:lpstr>FREEDOM IS NOT FREE   LA LIBERTAD NO ES GRATIS</vt:lpstr>
      <vt:lpstr> Así Jehová envió una peste en Israel, y murieron de Israel setenta mil hombres.</vt:lpstr>
      <vt:lpstr> El ángel del SEÑOR estaba junto al lugar donde se trilla el trigo, propiedad de Ornán el jebuseo.</vt:lpstr>
      <vt:lpstr> Dijo también el Señor: Simón, Simón, he aquí Satanás os ha pedido para zarandearos como a trigo; 32 pero yo he rogado por ti, que tu fe no falte; y tú, una vez vuelto, confirma a tus hermanos </vt:lpstr>
      <vt:lpstr>21 Y viniendo David a Ornán, miró Ornán, y vio a David; y saliendo de la era, se postró en tierra ante David. </vt:lpstr>
      <vt:lpstr> Entonces dijo David a Ornán: Dame este lugar de la era, para que edifique un altar a Jehová; dámelo por su cabal precio, para que cese la mortandad en el pueblo. </vt:lpstr>
      <vt:lpstr>Y Ornán respondió a David: Tómala para ti, y haga mi señor el rey lo que bien le parezca; y aun los bueyes daré para el holocausto, y los trillos para leña, y trigo para la ofrenda; yo lo doy todo. </vt:lpstr>
      <vt:lpstr>24 Entonces el rey David dijo a Ornán: No, sino que efectivamente la compraré por su justo precio; porque no tomaré para Jehová lo que es tuyo, ni sacrificaré holocausto que nada me cueste. </vt:lpstr>
      <vt:lpstr>Entonces David pagó a Arauna seiscientos siclos de oro por el sitio</vt:lpstr>
      <vt:lpstr>1 Cronicas 21:17</vt:lpstr>
      <vt:lpstr>1 Cronicas 21:17</vt:lpstr>
      <vt:lpstr>+1 281 960 7177</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IS NOT FREE   LA LIBERTAD NO ES GRATIS</dc:title>
  <dc:creator>Daniel Dominguez</dc:creator>
  <cp:lastModifiedBy>Daniel Dominguez</cp:lastModifiedBy>
  <cp:revision>2</cp:revision>
  <cp:lastPrinted>2023-05-28T13:11:12Z</cp:lastPrinted>
  <dcterms:created xsi:type="dcterms:W3CDTF">2023-05-24T11:12:11Z</dcterms:created>
  <dcterms:modified xsi:type="dcterms:W3CDTF">2023-05-28T13:11:35Z</dcterms:modified>
</cp:coreProperties>
</file>